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4" r:id="rId2"/>
    <p:sldId id="310" r:id="rId3"/>
    <p:sldId id="264" r:id="rId4"/>
    <p:sldId id="261" r:id="rId5"/>
    <p:sldId id="262" r:id="rId6"/>
    <p:sldId id="319" r:id="rId7"/>
    <p:sldId id="320" r:id="rId8"/>
    <p:sldId id="311" r:id="rId9"/>
    <p:sldId id="321" r:id="rId10"/>
    <p:sldId id="324" r:id="rId11"/>
    <p:sldId id="325" r:id="rId12"/>
    <p:sldId id="32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</p:showPr>
  <p:clrMru>
    <a:srgbClr val="003FBC"/>
    <a:srgbClr val="FFCC99"/>
    <a:srgbClr val="FF9966"/>
    <a:srgbClr val="FFFF00"/>
    <a:srgbClr val="00FFFF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5" autoAdjust="0"/>
    <p:restoredTop sz="94624" autoAdjust="0"/>
  </p:normalViewPr>
  <p:slideViewPr>
    <p:cSldViewPr>
      <p:cViewPr varScale="1">
        <p:scale>
          <a:sx n="115" d="100"/>
          <a:sy n="115" d="100"/>
        </p:scale>
        <p:origin x="-15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15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7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B55F199-A89D-488E-B058-A01483B8B5EC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A6897EC-35AA-4072-9836-2D5B76EA3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27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7918A7-8F7B-4FA7-8263-71CBE66FD59E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306CD-7014-48E3-9078-3193643F8409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6AEF-396E-4043-9468-20CB688EE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23DD8-3DB6-42B8-973F-1ECC0B15B5AC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CEA3F-EF43-4D8F-9503-8F59C8EF9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613ED-6C73-4132-9D1F-9372792945D6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A0A58-C318-4C06-8B25-A53F70D0C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E6824-768C-4ABC-9F99-AC8645AC8488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F16C7-F3CC-488C-B3C1-8391D7B74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CECD-ADB0-4B2A-82A9-D38B76B38158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1063-7003-4162-9071-5A35C8157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AF146-56EB-4610-96CB-2E08CF7F33E8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FCDE8-BBF2-4C9E-8710-9D7025C7A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7A8F8-B9F3-4CE5-BD11-A503E5A83BA3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D712-ADC3-45A7-8EC9-8A5BCE07A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2250-A0F4-4C46-AD78-E5D80AAE90DF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24F7-60CB-4741-A3EC-33B67BEAB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BCCF6-35F1-421A-95F1-1834EBDA6E1A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B39CA-D939-4248-B980-B12C6417C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2DAD-6B79-4634-969B-E9BDCDD0DAC5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329D8-B1B8-47D6-9050-AD7B3A91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35F0-497C-4EC3-BBA7-2577FA9D9DC8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8367-F2F6-4A4A-B831-B6174EF13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EF308F-91D6-41C6-8FD8-71079D708CED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2E49A5C-F9B7-4DD6-BAF3-D5B360DB4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oleObject" Target="../embeddings/oleObject22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1.png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9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533400" y="48768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sz="2800" dirty="0" smtClean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6400800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</a:rPr>
              <a:t>Перпендикулярные прямые</a:t>
            </a:r>
            <a:endParaRPr lang="ru-RU" sz="5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340" name="Рисунок 4" descr="school10-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0813"/>
            <a:ext cx="2286000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( 1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4724400" y="5257800"/>
          <a:ext cx="552450" cy="608013"/>
        </p:xfrm>
        <a:graphic>
          <a:graphicData uri="http://schemas.openxmlformats.org/presentationml/2006/ole">
            <p:oleObj spid="_x0000_s121866" name="Equation" r:id="rId3" imgW="126835" imgH="139518" progId="">
              <p:embed/>
            </p:oleObj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691136" flipV="1">
            <a:off x="5332413" y="2084388"/>
            <a:ext cx="24765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4343400" y="2438400"/>
          <a:ext cx="449263" cy="495300"/>
        </p:xfrm>
        <a:graphic>
          <a:graphicData uri="http://schemas.openxmlformats.org/presentationml/2006/ole">
            <p:oleObj spid="_x0000_s121867" name="Equation" r:id="rId5" imgW="152268" imgH="164957" progId="">
              <p:embed/>
            </p:oleObj>
          </a:graphicData>
        </a:graphic>
      </p:graphicFrame>
      <p:sp>
        <p:nvSpPr>
          <p:cNvPr id="20" name="Овал 19"/>
          <p:cNvSpPr/>
          <p:nvPr/>
        </p:nvSpPr>
        <p:spPr>
          <a:xfrm>
            <a:off x="4800600" y="2895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43434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8932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3810000" y="4953000"/>
          <a:ext cx="449263" cy="495300"/>
        </p:xfrm>
        <a:graphic>
          <a:graphicData uri="http://schemas.openxmlformats.org/presentationml/2006/ole">
            <p:oleObj spid="_x0000_s121868" name="Equation" r:id="rId6" imgW="152268" imgH="164957" progId="">
              <p:embed/>
            </p:oleObj>
          </a:graphicData>
        </a:graphic>
      </p:graphicFrame>
      <p:sp>
        <p:nvSpPr>
          <p:cNvPr id="24" name="Овал 23"/>
          <p:cNvSpPr/>
          <p:nvPr/>
        </p:nvSpPr>
        <p:spPr>
          <a:xfrm>
            <a:off x="4572000" y="48768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125 -2.96296E-6 C 0.18108 -2.96296E-6 0.25 0.0919 0.25 0.16667 L 0.27778 0.29005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0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71 0.29885 L 0.29774 0.20093 L 0.35278 -0.31666 L 0.38108 -0.5412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4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( 2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324600" y="5181600"/>
          <a:ext cx="552450" cy="608013"/>
        </p:xfrm>
        <a:graphic>
          <a:graphicData uri="http://schemas.openxmlformats.org/presentationml/2006/ole">
            <p:oleObj spid="_x0000_s132101" name="Equation" r:id="rId3" imgW="126835" imgH="139518" progId="">
              <p:embed/>
            </p:oleObj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691136" flipV="1">
            <a:off x="5027613" y="2008188"/>
            <a:ext cx="24765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Object 6"/>
          <p:cNvGraphicFramePr>
            <a:graphicFrameLocks noChangeAspect="1"/>
          </p:cNvGraphicFramePr>
          <p:nvPr/>
        </p:nvGraphicFramePr>
        <p:xfrm>
          <a:off x="3810000" y="4953000"/>
          <a:ext cx="449263" cy="495300"/>
        </p:xfrm>
        <a:graphic>
          <a:graphicData uri="http://schemas.openxmlformats.org/presentationml/2006/ole">
            <p:oleObj spid="_x0000_s132102" name="Equation" r:id="rId5" imgW="152268" imgH="164957" progId="">
              <p:embed/>
            </p:oleObj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 flipV="1">
            <a:off x="40386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8932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4114800" y="1524000"/>
          <a:ext cx="449263" cy="495300"/>
        </p:xfrm>
        <a:graphic>
          <a:graphicData uri="http://schemas.openxmlformats.org/presentationml/2006/ole">
            <p:oleObj spid="_x0000_s132103" name="Equation" r:id="rId6" imgW="152268" imgH="164957" progId="">
              <p:embed/>
            </p:oleObj>
          </a:graphicData>
        </a:graphic>
      </p:graphicFrame>
      <p:sp>
        <p:nvSpPr>
          <p:cNvPr id="24" name="Овал 23"/>
          <p:cNvSpPr/>
          <p:nvPr/>
        </p:nvSpPr>
        <p:spPr>
          <a:xfrm>
            <a:off x="4267200" y="4800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648200" y="19050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125 1.11111E-6 C 0.18108 1.11111E-6 0.25 0.08148 0.25 0.14768 L 0.27778 0.25787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0" y="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777 0.29005 L 0.28194 0.19121 L 0.32743 -0.33055 L 0.35104 -0.55671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-4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733800" y="533400"/>
            <a:ext cx="2971800" cy="4495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10000" y="609600"/>
            <a:ext cx="4114800" cy="2743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3124200" y="914400"/>
          <a:ext cx="552450" cy="774700"/>
        </p:xfrm>
        <a:graphic>
          <a:graphicData uri="http://schemas.openxmlformats.org/presentationml/2006/ole">
            <p:oleObj spid="_x0000_s154631" name="Equation" r:id="rId3" imgW="126725" imgH="177415" progId="">
              <p:embed/>
            </p:oleObj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6781800" y="609600"/>
          <a:ext cx="608013" cy="774700"/>
        </p:xfrm>
        <a:graphic>
          <a:graphicData uri="http://schemas.openxmlformats.org/presentationml/2006/ole">
            <p:oleObj spid="_x0000_s154632" name="Equation" r:id="rId4" imgW="139579" imgH="177646" progId="">
              <p:embed/>
            </p:oleObj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415773" flipV="1">
            <a:off x="3713163" y="811213"/>
            <a:ext cx="1485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762000" y="0"/>
            <a:ext cx="7639050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Перпендикулярные отрезки и лучи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038600" y="762000"/>
            <a:ext cx="1600200" cy="10668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962400" y="6858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562600" y="17526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648200" y="2362200"/>
            <a:ext cx="838200" cy="1295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410200" y="22860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"/>
          </p:nvPr>
        </p:nvSpPr>
        <p:spPr>
          <a:xfrm>
            <a:off x="533400" y="4038600"/>
            <a:ext cx="8229600" cy="2438400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Отрезки (лучи), лежащие на перпендикулярных прямых называются перпендикулярными.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9648" name="Текст 3"/>
          <p:cNvSpPr>
            <a:spLocks noGrp="1"/>
          </p:cNvSpPr>
          <p:nvPr>
            <p:ph type="body" idx="1"/>
          </p:nvPr>
        </p:nvSpPr>
        <p:spPr>
          <a:xfrm>
            <a:off x="762000" y="228600"/>
            <a:ext cx="7772400" cy="4330700"/>
          </a:xfrm>
        </p:spPr>
        <p:txBody>
          <a:bodyPr/>
          <a:lstStyle/>
          <a:p>
            <a:pPr marL="73025"/>
            <a:endParaRPr lang="ru-RU" smtClean="0"/>
          </a:p>
        </p:txBody>
      </p:sp>
      <p:grpSp>
        <p:nvGrpSpPr>
          <p:cNvPr id="69649" name="Группа 34"/>
          <p:cNvGrpSpPr>
            <a:grpSpLocks/>
          </p:cNvGrpSpPr>
          <p:nvPr/>
        </p:nvGrpSpPr>
        <p:grpSpPr bwMode="auto">
          <a:xfrm>
            <a:off x="838200" y="1676400"/>
            <a:ext cx="2743200" cy="1447800"/>
            <a:chOff x="838200" y="1676400"/>
            <a:chExt cx="2743200" cy="144780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" name="Прямая соединительная линия 8"/>
          <p:cNvCxnSpPr/>
          <p:nvPr/>
        </p:nvCxnSpPr>
        <p:spPr>
          <a:xfrm>
            <a:off x="4038600" y="2514600"/>
            <a:ext cx="2286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6294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73152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81000" y="4343400"/>
            <a:ext cx="1143000" cy="304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09600" y="4114800"/>
            <a:ext cx="1752600" cy="1295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429000" y="4116388"/>
            <a:ext cx="2209800" cy="608012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895600" y="4953000"/>
            <a:ext cx="1905000" cy="6096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020594" y="5104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620000" y="5410200"/>
            <a:ext cx="1295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AutoShape 2"/>
          <p:cNvSpPr txBox="1">
            <a:spLocks noChangeArrowheads="1"/>
          </p:cNvSpPr>
          <p:nvPr/>
        </p:nvSpPr>
        <p:spPr bwMode="auto">
          <a:xfrm>
            <a:off x="228600" y="0"/>
            <a:ext cx="8229600" cy="11430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28575">
            <a:solidFill>
              <a:srgbClr val="8449F9"/>
            </a:solidFill>
            <a:miter lim="800000"/>
            <a:headEnd/>
            <a:tailEnd/>
          </a:ln>
        </p:spPr>
        <p:txBody>
          <a:bodyPr wrap="none" bIns="0" anchor="ctr"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Разделите пары прямых на  группы.</a:t>
            </a:r>
            <a:br>
              <a:rPr lang="ru-RU" sz="2400" b="1" dirty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ru-RU" sz="2400" b="1" dirty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По какому признаку вы   разделили фигуры?</a:t>
            </a:r>
            <a:endParaRPr lang="ru-RU" sz="2400" b="1" dirty="0">
              <a:ln w="6350">
                <a:noFill/>
              </a:ln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320675" y="1219200"/>
          <a:ext cx="504825" cy="684213"/>
        </p:xfrm>
        <a:graphic>
          <a:graphicData uri="http://schemas.openxmlformats.org/presentationml/2006/ole">
            <p:oleObj spid="_x0000_s69640" name="Equation" r:id="rId3" imgW="152268" imgH="203024" progId="">
              <p:embed/>
            </p:oleObj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3768725" y="1219200"/>
          <a:ext cx="588963" cy="684213"/>
        </p:xfrm>
        <a:graphic>
          <a:graphicData uri="http://schemas.openxmlformats.org/presentationml/2006/ole">
            <p:oleObj spid="_x0000_s69641" name="Equation" r:id="rId4" imgW="177569" imgH="202936" progId="">
              <p:embed/>
            </p:oleObj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6761163" y="1143000"/>
          <a:ext cx="547687" cy="684213"/>
        </p:xfrm>
        <a:graphic>
          <a:graphicData uri="http://schemas.openxmlformats.org/presentationml/2006/ole">
            <p:oleObj spid="_x0000_s69642" name="Equation" r:id="rId5" imgW="164957" imgH="203024" progId="">
              <p:embed/>
            </p:oleObj>
          </a:graphicData>
        </a:graphic>
      </p:graphicFrame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263525" y="5715000"/>
          <a:ext cx="588963" cy="684213"/>
        </p:xfrm>
        <a:graphic>
          <a:graphicData uri="http://schemas.openxmlformats.org/presentationml/2006/ole">
            <p:oleObj spid="_x0000_s69643" name="Equation" r:id="rId6" imgW="177569" imgH="202936" progId="">
              <p:embed/>
            </p:oleObj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/>
        </p:nvGraphicFramePr>
        <p:xfrm>
          <a:off x="3484563" y="5715000"/>
          <a:ext cx="547687" cy="684213"/>
        </p:xfrm>
        <a:graphic>
          <a:graphicData uri="http://schemas.openxmlformats.org/presentationml/2006/ole">
            <p:oleObj spid="_x0000_s69644" name="Equation" r:id="rId7" imgW="164957" imgH="203024" progId="">
              <p:embed/>
            </p:oleObj>
          </a:graphicData>
        </a:graphic>
      </p:graphicFrame>
      <p:graphicFrame>
        <p:nvGraphicFramePr>
          <p:cNvPr id="31" name="Object 13"/>
          <p:cNvGraphicFramePr>
            <a:graphicFrameLocks noChangeAspect="1"/>
          </p:cNvGraphicFramePr>
          <p:nvPr/>
        </p:nvGraphicFramePr>
        <p:xfrm>
          <a:off x="7959725" y="5791200"/>
          <a:ext cx="588963" cy="684213"/>
        </p:xfrm>
        <a:graphic>
          <a:graphicData uri="http://schemas.openxmlformats.org/presentationml/2006/ole">
            <p:oleObj spid="_x0000_s69645" name="Equation" r:id="rId8" imgW="177569" imgH="202936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719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/>
          <a:lstStyle/>
          <a:p>
            <a:pPr marL="73025">
              <a:buFont typeface="Arial" charset="0"/>
              <a:buNone/>
            </a:pPr>
            <a:endParaRPr lang="ru-RU" smtClean="0"/>
          </a:p>
          <a:p>
            <a:pPr marL="73025">
              <a:buFont typeface="Arial" charset="0"/>
              <a:buNone/>
            </a:pPr>
            <a:endParaRPr lang="ru-RU" smtClean="0"/>
          </a:p>
          <a:p>
            <a:pPr marL="73025">
              <a:buFont typeface="Arial" charset="0"/>
              <a:buNone/>
            </a:pPr>
            <a:endParaRPr lang="ru-RU" smtClean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00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14400" y="914400"/>
            <a:ext cx="2895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914400"/>
            <a:ext cx="3048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НЕПЕРЕСЕКАЮЩИЕСЯ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7199" name="Группа 14"/>
          <p:cNvGrpSpPr>
            <a:grpSpLocks/>
          </p:cNvGrpSpPr>
          <p:nvPr/>
        </p:nvGrpSpPr>
        <p:grpSpPr bwMode="auto">
          <a:xfrm>
            <a:off x="838200" y="1981200"/>
            <a:ext cx="2743200" cy="1447800"/>
            <a:chOff x="838200" y="1676400"/>
            <a:chExt cx="2743200" cy="1447800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1447800" y="1447800"/>
          <a:ext cx="449263" cy="493713"/>
        </p:xfrm>
        <a:graphic>
          <a:graphicData uri="http://schemas.openxmlformats.org/presentationml/2006/ole">
            <p:oleObj spid="_x0000_s7182" name="Equation" r:id="rId4" imgW="152268" imgH="164957" progId="">
              <p:embed/>
            </p:oleObj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3429000" y="2762250"/>
          <a:ext cx="449263" cy="455613"/>
        </p:xfrm>
        <a:graphic>
          <a:graphicData uri="http://schemas.openxmlformats.org/presentationml/2006/ole">
            <p:oleObj spid="_x0000_s7183" name="Equation" r:id="rId5" imgW="152268" imgH="152268" progId="">
              <p:embed/>
            </p:oleObj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457200" y="2495550"/>
          <a:ext cx="449263" cy="531813"/>
        </p:xfrm>
        <a:graphic>
          <a:graphicData uri="http://schemas.openxmlformats.org/presentationml/2006/ole">
            <p:oleObj spid="_x0000_s7184" name="Equation" r:id="rId6" imgW="152202" imgH="177569" progId="">
              <p:embed/>
            </p:oleObj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2706688" y="1562100"/>
          <a:ext cx="523875" cy="569913"/>
        </p:xfrm>
        <a:graphic>
          <a:graphicData uri="http://schemas.openxmlformats.org/presentationml/2006/ole">
            <p:oleObj spid="_x0000_s7185" name="Equation" r:id="rId7" imgW="177646" imgH="190335" progId="">
              <p:embed/>
            </p:oleObj>
          </a:graphicData>
        </a:graphic>
      </p:graphicFrame>
      <p:graphicFrame>
        <p:nvGraphicFramePr>
          <p:cNvPr id="21" name="Object 18"/>
          <p:cNvGraphicFramePr>
            <a:graphicFrameLocks noChangeAspect="1"/>
          </p:cNvGraphicFramePr>
          <p:nvPr/>
        </p:nvGraphicFramePr>
        <p:xfrm>
          <a:off x="1046163" y="4114800"/>
          <a:ext cx="2622550" cy="608013"/>
        </p:xfrm>
        <a:graphic>
          <a:graphicData uri="http://schemas.openxmlformats.org/presentationml/2006/ole">
            <p:oleObj spid="_x0000_s7186" name="Equation" r:id="rId8" imgW="888614" imgH="203112" progId="">
              <p:embed/>
            </p:oleObj>
          </a:graphicData>
        </a:graphic>
      </p:graphicFrame>
      <p:graphicFrame>
        <p:nvGraphicFramePr>
          <p:cNvPr id="22" name="Object 19"/>
          <p:cNvGraphicFramePr>
            <a:graphicFrameLocks noChangeAspect="1"/>
          </p:cNvGraphicFramePr>
          <p:nvPr/>
        </p:nvGraphicFramePr>
        <p:xfrm>
          <a:off x="1865313" y="2686050"/>
          <a:ext cx="449262" cy="531813"/>
        </p:xfrm>
        <a:graphic>
          <a:graphicData uri="http://schemas.openxmlformats.org/presentationml/2006/ole">
            <p:oleObj spid="_x0000_s7187" name="Equation" r:id="rId9" imgW="152202" imgH="177569" progId="">
              <p:embed/>
            </p:oleObj>
          </a:graphicData>
        </a:graphic>
      </p:graphicFrame>
      <p:sp>
        <p:nvSpPr>
          <p:cNvPr id="23" name="Овал 22"/>
          <p:cNvSpPr/>
          <p:nvPr/>
        </p:nvSpPr>
        <p:spPr>
          <a:xfrm>
            <a:off x="2133600" y="2514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486400" y="29718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248400" y="2667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20"/>
          <p:cNvGraphicFramePr>
            <a:graphicFrameLocks noChangeAspect="1"/>
          </p:cNvGraphicFramePr>
          <p:nvPr/>
        </p:nvGraphicFramePr>
        <p:xfrm>
          <a:off x="5638800" y="1752600"/>
          <a:ext cx="449263" cy="493713"/>
        </p:xfrm>
        <a:graphic>
          <a:graphicData uri="http://schemas.openxmlformats.org/presentationml/2006/ole">
            <p:oleObj spid="_x0000_s7188" name="Equation" r:id="rId10" imgW="152268" imgH="164957" progId="">
              <p:embed/>
            </p:oleObj>
          </a:graphicData>
        </a:graphic>
      </p:graphicFrame>
      <p:graphicFrame>
        <p:nvGraphicFramePr>
          <p:cNvPr id="28" name="Object 21"/>
          <p:cNvGraphicFramePr>
            <a:graphicFrameLocks noChangeAspect="1"/>
          </p:cNvGraphicFramePr>
          <p:nvPr/>
        </p:nvGraphicFramePr>
        <p:xfrm>
          <a:off x="5808663" y="3638550"/>
          <a:ext cx="487362" cy="455613"/>
        </p:xfrm>
        <a:graphic>
          <a:graphicData uri="http://schemas.openxmlformats.org/presentationml/2006/ole">
            <p:oleObj spid="_x0000_s7189" name="Equation" r:id="rId11" imgW="164957" imgH="152268" progId="">
              <p:embed/>
            </p:oleObj>
          </a:graphicData>
        </a:graphic>
      </p:graphicFrame>
      <p:graphicFrame>
        <p:nvGraphicFramePr>
          <p:cNvPr id="29" name="Object 22"/>
          <p:cNvGraphicFramePr>
            <a:graphicFrameLocks noChangeAspect="1"/>
          </p:cNvGraphicFramePr>
          <p:nvPr/>
        </p:nvGraphicFramePr>
        <p:xfrm>
          <a:off x="7391400" y="1676400"/>
          <a:ext cx="449263" cy="455613"/>
        </p:xfrm>
        <a:graphic>
          <a:graphicData uri="http://schemas.openxmlformats.org/presentationml/2006/ole">
            <p:oleObj spid="_x0000_s7190" name="Equation" r:id="rId12" imgW="152268" imgH="152268" progId="">
              <p:embed/>
            </p:oleObj>
          </a:graphicData>
        </a:graphic>
      </p:graphicFrame>
      <p:graphicFrame>
        <p:nvGraphicFramePr>
          <p:cNvPr id="30" name="Object 23"/>
          <p:cNvGraphicFramePr>
            <a:graphicFrameLocks noChangeAspect="1"/>
          </p:cNvGraphicFramePr>
          <p:nvPr/>
        </p:nvGraphicFramePr>
        <p:xfrm>
          <a:off x="7408863" y="3333750"/>
          <a:ext cx="487362" cy="455613"/>
        </p:xfrm>
        <a:graphic>
          <a:graphicData uri="http://schemas.openxmlformats.org/presentationml/2006/ole">
            <p:oleObj spid="_x0000_s7191" name="Equation" r:id="rId13" imgW="164957" imgH="152268" progId="">
              <p:embed/>
            </p:oleObj>
          </a:graphicData>
        </a:graphic>
      </p:graphicFrame>
      <p:sp>
        <p:nvSpPr>
          <p:cNvPr id="31" name="Скругленный прямоугольник 30"/>
          <p:cNvSpPr/>
          <p:nvPr/>
        </p:nvSpPr>
        <p:spPr>
          <a:xfrm>
            <a:off x="2971800" y="48006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429000" y="5029200"/>
            <a:ext cx="3048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</a:rPr>
              <a:t>СОВПАДАЮЩИЕ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Задание 1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1. Начертите прямой угол АОВ.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2.Постройте луч ОД, который является дополнительным к лучу ОА;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луч ОС, который является дополнительным к лучу ОВ.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3.Запишите названия получившихся прямых углов.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Что же мы видим еще, кроме 4-х прямых углов?</a:t>
            </a:r>
            <a:endParaRPr lang="ru-RU" sz="2800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получим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p:oleObj spid="_x0000_s5129" name="Equation" r:id="rId3" imgW="152268" imgH="164957" progId="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p:oleObj spid="_x0000_s5130" name="Equation" r:id="rId4" imgW="152268" imgH="152268" progId="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p:oleObj spid="_x0000_s5131" name="Equation" r:id="rId5" imgW="152202" imgH="177569" progId="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p:oleObj spid="_x0000_s5132" name="Equation" r:id="rId6" imgW="177646" imgH="190335" progId="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p:oleObj spid="_x0000_s5133" name="Equation" r:id="rId7" imgW="152202" imgH="177569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4419600"/>
            <a:ext cx="8229600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Запишем определение: две прямые,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образующие при пересечении прямые углы, называют перпендикулярными.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400800" cy="1752600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Правильно!</a:t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>Мы видим две прямые, которые пересекаются под прямым углом.</a:t>
            </a:r>
            <a:endParaRPr lang="ru-RU" b="1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353594" y="32758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828800" y="30480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27432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725194" y="28948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724400" y="1600200"/>
          <a:ext cx="449263" cy="493713"/>
        </p:xfrm>
        <a:graphic>
          <a:graphicData uri="http://schemas.openxmlformats.org/presentationml/2006/ole">
            <p:oleObj spid="_x0000_s108550" name="Equation" r:id="rId3" imgW="152268" imgH="164957" progId="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7315200" y="2438400"/>
          <a:ext cx="449263" cy="455613"/>
        </p:xfrm>
        <a:graphic>
          <a:graphicData uri="http://schemas.openxmlformats.org/presentationml/2006/ole">
            <p:oleObj spid="_x0000_s108551" name="Equation" r:id="rId4" imgW="152268" imgH="152268" progId="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2209800" y="2438400"/>
          <a:ext cx="449263" cy="531813"/>
        </p:xfrm>
        <a:graphic>
          <a:graphicData uri="http://schemas.openxmlformats.org/presentationml/2006/ole">
            <p:oleObj spid="_x0000_s108552" name="Equation" r:id="rId5" imgW="152202" imgH="177569" progId="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648200" y="4114800"/>
          <a:ext cx="523875" cy="569913"/>
        </p:xfrm>
        <a:graphic>
          <a:graphicData uri="http://schemas.openxmlformats.org/presentationml/2006/ole">
            <p:oleObj spid="_x0000_s108553" name="Equation" r:id="rId6" imgW="177646" imgH="190335" progId="">
              <p:embed/>
            </p:oleObj>
          </a:graphicData>
        </a:graphic>
      </p:graphicFrame>
      <p:pic>
        <p:nvPicPr>
          <p:cNvPr id="12" name="Рисунок 11" descr="Угольник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3048000"/>
            <a:ext cx="2247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Угольник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838200"/>
            <a:ext cx="1485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Угольник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62200" y="1600200"/>
            <a:ext cx="2247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гольник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24200" y="3048000"/>
            <a:ext cx="1485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Записывают: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АД        СВ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9575" name="Object 7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p:oleObj spid="_x0000_s109575" name="Equation" r:id="rId3" imgW="152268" imgH="164957" progId="">
              <p:embed/>
            </p:oleObj>
          </a:graphicData>
        </a:graphic>
      </p:graphicFrame>
      <p:graphicFrame>
        <p:nvGraphicFramePr>
          <p:cNvPr id="109576" name="Object 8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p:oleObj spid="_x0000_s109576" name="Equation" r:id="rId4" imgW="152268" imgH="152268" progId="">
              <p:embed/>
            </p:oleObj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115594" y="51046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9577" name="Object 9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p:oleObj spid="_x0000_s109577" name="Equation" r:id="rId5" imgW="152202" imgH="177569" progId="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9578" name="Object 10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p:oleObj spid="_x0000_s109578" name="Equation" r:id="rId6" imgW="152202" imgH="177569" progId="">
              <p:embed/>
            </p:oleObj>
          </a:graphicData>
        </a:graphic>
      </p:graphicFrame>
      <p:graphicFrame>
        <p:nvGraphicFramePr>
          <p:cNvPr id="109579" name="Object 11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p:oleObj spid="_x0000_s109579" name="Equation" r:id="rId7" imgW="177646" imgH="190335" progId="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62400" y="52578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Рисунок 1" descr="ОСАГО0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3430588" cy="518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TextBox 3"/>
          <p:cNvSpPr txBox="1">
            <a:spLocks noChangeArrowheads="1"/>
          </p:cNvSpPr>
          <p:nvPr/>
        </p:nvSpPr>
        <p:spPr bwMode="auto">
          <a:xfrm>
            <a:off x="4419600" y="1066800"/>
            <a:ext cx="42608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</a:rPr>
              <a:t>Слово «перпендикулярные» появилось от латинского слова « </a:t>
            </a:r>
            <a:r>
              <a:rPr lang="en-US" sz="2000" b="1">
                <a:solidFill>
                  <a:srgbClr val="C00000"/>
                </a:solidFill>
              </a:rPr>
              <a:t>perpendicularis</a:t>
            </a:r>
            <a:r>
              <a:rPr lang="ru-RU" sz="2000" b="1">
                <a:solidFill>
                  <a:srgbClr val="C00000"/>
                </a:solidFill>
              </a:rPr>
              <a:t> », означающий ОТВЕСНЫЙ.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2 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Определите «на глаз», какие пары прямых перпендикулярны, сделайте запись в тетрадях.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752600" y="3124200"/>
            <a:ext cx="4419600" cy="3048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1180306" y="4456906"/>
            <a:ext cx="4191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24200" y="1524000"/>
            <a:ext cx="4114800" cy="2819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477001" y="5105400"/>
            <a:ext cx="2743200" cy="3175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67000" y="5029200"/>
            <a:ext cx="50292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285875" y="4114800"/>
          <a:ext cx="552450" cy="608013"/>
        </p:xfrm>
        <a:graphic>
          <a:graphicData uri="http://schemas.openxmlformats.org/presentationml/2006/ole">
            <p:oleObj spid="_x0000_s110599" name="Equation" r:id="rId3" imgW="126835" imgH="139518" progId="">
              <p:embed/>
            </p:oleObj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8207375" y="4121150"/>
          <a:ext cx="498475" cy="608013"/>
        </p:xfrm>
        <a:graphic>
          <a:graphicData uri="http://schemas.openxmlformats.org/presentationml/2006/ole">
            <p:oleObj spid="_x0000_s110600" name="Equation" r:id="rId4" imgW="114201" imgH="139579" progId="">
              <p:embed/>
            </p:oleObj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/>
        </p:nvGraphicFramePr>
        <p:xfrm>
          <a:off x="3200400" y="1822450"/>
          <a:ext cx="552450" cy="774700"/>
        </p:xfrm>
        <a:graphic>
          <a:graphicData uri="http://schemas.openxmlformats.org/presentationml/2006/ole">
            <p:oleObj spid="_x0000_s110601" name="Equation" r:id="rId5" imgW="126725" imgH="177415" progId="">
              <p:embed/>
            </p:oleObj>
          </a:graphicData>
        </a:graphic>
      </p:graphicFrame>
      <p:graphicFrame>
        <p:nvGraphicFramePr>
          <p:cNvPr id="24" name="Object 10"/>
          <p:cNvGraphicFramePr>
            <a:graphicFrameLocks noChangeAspect="1"/>
          </p:cNvGraphicFramePr>
          <p:nvPr/>
        </p:nvGraphicFramePr>
        <p:xfrm>
          <a:off x="2133600" y="5638800"/>
          <a:ext cx="496888" cy="608013"/>
        </p:xfrm>
        <a:graphic>
          <a:graphicData uri="http://schemas.openxmlformats.org/presentationml/2006/ole">
            <p:oleObj spid="_x0000_s110602" name="Equation" r:id="rId6" imgW="114201" imgH="139579" progId="">
              <p:embed/>
            </p:oleObj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5257800" y="5105400"/>
          <a:ext cx="608013" cy="774700"/>
        </p:xfrm>
        <a:graphic>
          <a:graphicData uri="http://schemas.openxmlformats.org/presentationml/2006/ole">
            <p:oleObj spid="_x0000_s110603" name="Equation" r:id="rId7" imgW="139579" imgH="177646" progId="">
              <p:embed/>
            </p:oleObj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070461" flipV="1">
            <a:off x="4343400" y="3124200"/>
            <a:ext cx="1485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 descr="Угольник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38800" y="5029200"/>
            <a:ext cx="22098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14400" y="3581400"/>
            <a:ext cx="22098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E1D5A3"/>
      </a:accent2>
      <a:accent3>
        <a:srgbClr val="FF0000"/>
      </a:accent3>
      <a:accent4>
        <a:srgbClr val="6585CF"/>
      </a:accent4>
      <a:accent5>
        <a:srgbClr val="7E6BC9"/>
      </a:accent5>
      <a:accent6>
        <a:srgbClr val="92D050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2908</TotalTime>
  <Words>78</Words>
  <Application>Microsoft Office PowerPoint</Application>
  <PresentationFormat>Экран (4:3)</PresentationFormat>
  <Paragraphs>41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Times New Roman</vt:lpstr>
      <vt:lpstr>Апекс</vt:lpstr>
      <vt:lpstr>Апекс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(“фонтана”)</dc:title>
  <dc:creator>pc</dc:creator>
  <cp:lastModifiedBy>артем</cp:lastModifiedBy>
  <cp:revision>309</cp:revision>
  <dcterms:modified xsi:type="dcterms:W3CDTF">2020-04-15T12:16:21Z</dcterms:modified>
</cp:coreProperties>
</file>