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74" r:id="rId2"/>
    <p:sldId id="310" r:id="rId3"/>
    <p:sldId id="264" r:id="rId4"/>
    <p:sldId id="261" r:id="rId5"/>
    <p:sldId id="262" r:id="rId6"/>
    <p:sldId id="319" r:id="rId7"/>
    <p:sldId id="320" r:id="rId8"/>
    <p:sldId id="311" r:id="rId9"/>
    <p:sldId id="321" r:id="rId10"/>
    <p:sldId id="324" r:id="rId11"/>
    <p:sldId id="325" r:id="rId12"/>
    <p:sldId id="329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srgbClr val="FF0000"/>
    </p:penClr>
  </p:showPr>
  <p:clrMru>
    <a:srgbClr val="003FBC"/>
    <a:srgbClr val="FFCC99"/>
    <a:srgbClr val="FF9966"/>
    <a:srgbClr val="FFFF00"/>
    <a:srgbClr val="00FFFF"/>
    <a:srgbClr val="99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25" autoAdjust="0"/>
    <p:restoredTop sz="94624" autoAdjust="0"/>
  </p:normalViewPr>
  <p:slideViewPr>
    <p:cSldViewPr>
      <p:cViewPr varScale="1">
        <p:scale>
          <a:sx n="115" d="100"/>
          <a:sy n="115" d="100"/>
        </p:scale>
        <p:origin x="-151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14" y="158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2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7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2B55F199-A89D-488E-B058-A01483B8B5EC}" type="datetimeFigureOut">
              <a:rPr lang="ru-RU"/>
              <a:pPr>
                <a:defRPr/>
              </a:pPr>
              <a:t>15.04.2020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A6897EC-35AA-4072-9836-2D5B76EA3E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727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77918A7-8F7B-4FA7-8263-71CBE66FD59E}" type="slidenum">
              <a:rPr lang="ru-RU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306CD-7014-48E3-9078-3193643F8409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E6AEF-396E-4043-9468-20CB688EE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23DD8-3DB6-42B8-973F-1ECC0B15B5AC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CEA3F-EF43-4D8F-9503-8F59C8EF9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613ED-6C73-4132-9D1F-9372792945D6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A0A58-C318-4C06-8B25-A53F70D0C8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E6824-768C-4ABC-9F99-AC8645AC8488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F16C7-F3CC-488C-B3C1-8391D7B746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BCECD-ADB0-4B2A-82A9-D38B76B38158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11063-7003-4162-9071-5A35C81579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AF146-56EB-4610-96CB-2E08CF7F33E8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FCDE8-BBF2-4C9E-8710-9D7025C7AB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7A8F8-B9F3-4CE5-BD11-A503E5A83BA3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BD712-ADC3-45A7-8EC9-8A5BCE07A3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32250-A0F4-4C46-AD78-E5D80AAE90DF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C24F7-60CB-4741-A3EC-33B67BEABA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BCCF6-35F1-421A-95F1-1834EBDA6E1A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B39CA-D939-4248-B980-B12C6417CB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12DAD-6B79-4634-969B-E9BDCDD0DAC5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329D8-B1B8-47D6-9050-AD7B3A91FC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935F0-497C-4EC3-BBA7-2577FA9D9DC8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48367-F2F6-4A4A-B831-B6174EF13D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 smtClean="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45EF308F-91D6-41C6-8FD8-71079D708CED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 smtClean="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B2E49A5C-F9B7-4DD6-BAF3-D5B360DB45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6" r:id="rId3"/>
    <p:sldLayoutId id="2147483693" r:id="rId4"/>
    <p:sldLayoutId id="2147483692" r:id="rId5"/>
    <p:sldLayoutId id="2147483691" r:id="rId6"/>
    <p:sldLayoutId id="2147483690" r:id="rId7"/>
    <p:sldLayoutId id="2147483689" r:id="rId8"/>
    <p:sldLayoutId id="2147483688" r:id="rId9"/>
    <p:sldLayoutId id="2147483687" r:id="rId10"/>
    <p:sldLayoutId id="2147483686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9.png"/><Relationship Id="rId4" Type="http://schemas.openxmlformats.org/officeDocument/2006/relationships/oleObject" Target="../embeddings/oleObject43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oleObject" Target="../embeddings/oleObject16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0.bin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oleObject" Target="../embeddings/oleObject22.bin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1.png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29.png"/><Relationship Id="rId4" Type="http://schemas.openxmlformats.org/officeDocument/2006/relationships/oleObject" Target="../embeddings/oleObject32.bin"/><Relationship Id="rId9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>
          <a:xfrm>
            <a:off x="533400" y="4876800"/>
            <a:ext cx="7772400" cy="1470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sz="2800" dirty="0" smtClean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0" y="2209800"/>
            <a:ext cx="6400800" cy="1752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5400" b="1" i="1" dirty="0" smtClean="0">
                <a:solidFill>
                  <a:schemeClr val="accent4">
                    <a:lumMod val="75000"/>
                  </a:schemeClr>
                </a:solidFill>
              </a:rPr>
              <a:t>Перпендикулярные прямые</a:t>
            </a:r>
            <a:endParaRPr lang="ru-RU" sz="54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4340" name="Рисунок 4" descr="school10-0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150813"/>
            <a:ext cx="2286000" cy="225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3600" dirty="0" smtClean="0">
                <a:solidFill>
                  <a:srgbClr val="C00000"/>
                </a:solidFill>
                <a:effectLst/>
                <a:latin typeface="+mn-lt"/>
              </a:rPr>
              <a:t>Задание 3 ( 1 случай)</a:t>
            </a:r>
            <a:br>
              <a:rPr lang="ru-RU" sz="3600" dirty="0" smtClean="0">
                <a:solidFill>
                  <a:srgbClr val="C00000"/>
                </a:solidFill>
                <a:effectLst/>
                <a:latin typeface="+mn-lt"/>
              </a:rPr>
            </a:br>
            <a:r>
              <a:rPr lang="ru-RU" sz="3600" dirty="0" smtClean="0">
                <a:solidFill>
                  <a:srgbClr val="C00000"/>
                </a:solidFill>
                <a:effectLst/>
                <a:latin typeface="+mn-lt"/>
              </a:rPr>
              <a:t>Постройте прямую,</a:t>
            </a:r>
            <a:r>
              <a:rPr lang="en-US" sz="3600" dirty="0" smtClean="0">
                <a:solidFill>
                  <a:srgbClr val="C00000"/>
                </a:solidFill>
                <a:effectLst/>
                <a:latin typeface="+mn-lt"/>
              </a:rPr>
              <a:t> </a:t>
            </a:r>
            <a:r>
              <a:rPr lang="ru-RU" sz="3600" dirty="0" smtClean="0">
                <a:solidFill>
                  <a:srgbClr val="C00000"/>
                </a:solidFill>
                <a:effectLst/>
                <a:latin typeface="+mn-lt"/>
              </a:rPr>
              <a:t>перпендикулярную данной прямой </a:t>
            </a:r>
            <a:r>
              <a:rPr lang="en-US" sz="3600" i="1" dirty="0" smtClean="0">
                <a:solidFill>
                  <a:srgbClr val="C00000"/>
                </a:solidFill>
                <a:effectLst/>
                <a:latin typeface="+mn-lt"/>
              </a:rPr>
              <a:t>a </a:t>
            </a:r>
            <a:r>
              <a:rPr lang="ru-RU" sz="3600" dirty="0" smtClean="0">
                <a:solidFill>
                  <a:srgbClr val="C00000"/>
                </a:solidFill>
                <a:effectLst/>
                <a:latin typeface="+mn-lt"/>
              </a:rPr>
              <a:t>и проходящую через данную точку А.</a:t>
            </a:r>
            <a:r>
              <a:rPr lang="ru-RU" sz="4400" dirty="0" smtClean="0">
                <a:effectLst/>
              </a:rPr>
              <a:t/>
            </a:r>
            <a:br>
              <a:rPr lang="ru-RU" sz="4400" dirty="0" smtClean="0">
                <a:effectLst/>
              </a:rPr>
            </a:br>
            <a:endParaRPr lang="ru-RU" dirty="0">
              <a:effectLst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819400" y="4572000"/>
            <a:ext cx="5105400" cy="762000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1" name="Object 10"/>
          <p:cNvGraphicFramePr>
            <a:graphicFrameLocks noGrp="1" noChangeAspect="1"/>
          </p:cNvGraphicFramePr>
          <p:nvPr>
            <p:ph idx="1"/>
          </p:nvPr>
        </p:nvGraphicFramePr>
        <p:xfrm>
          <a:off x="4724400" y="5257800"/>
          <a:ext cx="552450" cy="608013"/>
        </p:xfrm>
        <a:graphic>
          <a:graphicData uri="http://schemas.openxmlformats.org/presentationml/2006/ole">
            <p:oleObj spid="_x0000_s121866" name="Equation" r:id="rId3" imgW="126835" imgH="139518" progId="">
              <p:embed/>
            </p:oleObj>
          </a:graphicData>
        </a:graphic>
      </p:graphicFrame>
      <p:pic>
        <p:nvPicPr>
          <p:cNvPr id="36" name="Рисунок 35" descr="Угольник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691136" flipV="1">
            <a:off x="5332413" y="2084388"/>
            <a:ext cx="2476500" cy="368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9" name="Object 11"/>
          <p:cNvGraphicFramePr>
            <a:graphicFrameLocks noChangeAspect="1"/>
          </p:cNvGraphicFramePr>
          <p:nvPr/>
        </p:nvGraphicFramePr>
        <p:xfrm>
          <a:off x="4343400" y="2438400"/>
          <a:ext cx="449263" cy="495300"/>
        </p:xfrm>
        <a:graphic>
          <a:graphicData uri="http://schemas.openxmlformats.org/presentationml/2006/ole">
            <p:oleObj spid="_x0000_s121867" name="Equation" r:id="rId5" imgW="152268" imgH="164957" progId="">
              <p:embed/>
            </p:oleObj>
          </a:graphicData>
        </a:graphic>
      </p:graphicFrame>
      <p:sp>
        <p:nvSpPr>
          <p:cNvPr id="20" name="Овал 19"/>
          <p:cNvSpPr/>
          <p:nvPr/>
        </p:nvSpPr>
        <p:spPr>
          <a:xfrm>
            <a:off x="4800600" y="2895600"/>
            <a:ext cx="76200" cy="76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V="1">
            <a:off x="4343400" y="685800"/>
            <a:ext cx="838200" cy="6172200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" name="Group 13"/>
          <p:cNvGrpSpPr>
            <a:grpSpLocks/>
          </p:cNvGrpSpPr>
          <p:nvPr/>
        </p:nvGrpSpPr>
        <p:grpSpPr bwMode="auto">
          <a:xfrm flipH="1">
            <a:off x="1447800" y="2286000"/>
            <a:ext cx="1352550" cy="3065462"/>
            <a:chOff x="3797" y="754"/>
            <a:chExt cx="852" cy="1931"/>
          </a:xfrm>
          <a:solidFill>
            <a:schemeClr val="accent4">
              <a:lumMod val="75000"/>
            </a:schemeClr>
          </a:solidFill>
        </p:grpSpPr>
        <p:sp>
          <p:nvSpPr>
            <p:cNvPr id="10" name="Freeform 14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27" y="0"/>
                </a:cxn>
                <a:cxn ang="0">
                  <a:pos x="1179" y="2540"/>
                </a:cxn>
                <a:cxn ang="0">
                  <a:pos x="1252" y="3125"/>
                </a:cxn>
                <a:cxn ang="0">
                  <a:pos x="952" y="2630"/>
                </a:cxn>
                <a:cxn ang="0">
                  <a:pos x="0" y="90"/>
                </a:cxn>
              </a:cxnLst>
              <a:rect l="0" t="0" r="r" b="b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auto">
            <a:xfrm rot="78698">
              <a:off x="4428" y="2314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0" y="25"/>
                </a:cxn>
                <a:cxn ang="0">
                  <a:pos x="121" y="230"/>
                </a:cxn>
                <a:cxn ang="0">
                  <a:pos x="85" y="0"/>
                </a:cxn>
              </a:cxnLst>
              <a:rect l="0" t="0" r="r" b="b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/>
              <a:ahLst/>
              <a:cxnLst>
                <a:cxn ang="0">
                  <a:pos x="867" y="2612"/>
                </a:cxn>
                <a:cxn ang="0">
                  <a:pos x="1094" y="2522"/>
                </a:cxn>
                <a:cxn ang="0">
                  <a:pos x="1016" y="2554"/>
                </a:cxn>
                <a:cxn ang="0">
                  <a:pos x="84" y="0"/>
                </a:cxn>
                <a:cxn ang="0">
                  <a:pos x="0" y="30"/>
                </a:cxn>
                <a:cxn ang="0">
                  <a:pos x="940" y="2584"/>
                </a:cxn>
              </a:cxnLst>
              <a:rect l="0" t="0" r="r" b="b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4038600" y="6096000"/>
            <a:ext cx="3489325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</a:rPr>
              <a:t>Запись: 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А</a:t>
            </a:r>
            <a:r>
              <a:rPr lang="en-US" sz="3200" b="1" dirty="0">
                <a:solidFill>
                  <a:schemeClr val="accent4">
                    <a:lumMod val="50000"/>
                  </a:schemeClr>
                </a:solidFill>
              </a:rPr>
              <a:t>B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        </a:t>
            </a:r>
            <a:r>
              <a:rPr lang="en-US" sz="3200" b="1" dirty="0">
                <a:solidFill>
                  <a:schemeClr val="accent4">
                    <a:lumMod val="50000"/>
                  </a:schemeClr>
                </a:solidFill>
              </a:rPr>
              <a:t>a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6477000" y="6477000"/>
            <a:ext cx="6096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6781800" y="6096000"/>
            <a:ext cx="0" cy="381000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3" name="Object 12"/>
          <p:cNvGraphicFramePr>
            <a:graphicFrameLocks noChangeAspect="1"/>
          </p:cNvGraphicFramePr>
          <p:nvPr/>
        </p:nvGraphicFramePr>
        <p:xfrm>
          <a:off x="3810000" y="4953000"/>
          <a:ext cx="449263" cy="495300"/>
        </p:xfrm>
        <a:graphic>
          <a:graphicData uri="http://schemas.openxmlformats.org/presentationml/2006/ole">
            <p:oleObj spid="_x0000_s121868" name="Equation" r:id="rId6" imgW="152268" imgH="164957" progId="">
              <p:embed/>
            </p:oleObj>
          </a:graphicData>
        </a:graphic>
      </p:graphicFrame>
      <p:sp>
        <p:nvSpPr>
          <p:cNvPr id="24" name="Овал 23"/>
          <p:cNvSpPr/>
          <p:nvPr/>
        </p:nvSpPr>
        <p:spPr>
          <a:xfrm>
            <a:off x="4572000" y="4876800"/>
            <a:ext cx="76200" cy="76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5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96296E-6 L 0.125 -2.96296E-6 C 0.18108 -2.96296E-6 0.25 0.0919 0.25 0.16667 L 0.27778 0.29005 " pathEditMode="relative" rAng="0" ptsTypes="FfFF">
                                      <p:cBhvr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00" y="14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271 0.29885 L 0.29774 0.20093 L 0.35278 -0.31666 L 0.38108 -0.5412 " pathEditMode="relative" rAng="0" ptsTypes="AAAA">
                                      <p:cBhvr>
                                        <p:cTn id="4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00" y="-42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3600" dirty="0" smtClean="0">
                <a:solidFill>
                  <a:srgbClr val="C00000"/>
                </a:solidFill>
                <a:effectLst/>
                <a:latin typeface="+mn-lt"/>
              </a:rPr>
              <a:t>Задание 3 ( 2 случай)</a:t>
            </a:r>
            <a:br>
              <a:rPr lang="ru-RU" sz="3600" dirty="0" smtClean="0">
                <a:solidFill>
                  <a:srgbClr val="C00000"/>
                </a:solidFill>
                <a:effectLst/>
                <a:latin typeface="+mn-lt"/>
              </a:rPr>
            </a:br>
            <a:r>
              <a:rPr lang="ru-RU" sz="3600" dirty="0" smtClean="0">
                <a:solidFill>
                  <a:srgbClr val="C00000"/>
                </a:solidFill>
                <a:effectLst/>
                <a:latin typeface="+mn-lt"/>
              </a:rPr>
              <a:t>Постройте прямую,</a:t>
            </a:r>
            <a:r>
              <a:rPr lang="en-US" sz="3600" dirty="0" smtClean="0">
                <a:solidFill>
                  <a:srgbClr val="C00000"/>
                </a:solidFill>
                <a:effectLst/>
                <a:latin typeface="+mn-lt"/>
              </a:rPr>
              <a:t> </a:t>
            </a:r>
            <a:r>
              <a:rPr lang="ru-RU" sz="3600" dirty="0" smtClean="0">
                <a:solidFill>
                  <a:srgbClr val="C00000"/>
                </a:solidFill>
                <a:effectLst/>
                <a:latin typeface="+mn-lt"/>
              </a:rPr>
              <a:t>перпендикулярную данной прямой </a:t>
            </a:r>
            <a:r>
              <a:rPr lang="en-US" sz="3600" i="1" dirty="0" smtClean="0">
                <a:solidFill>
                  <a:srgbClr val="C00000"/>
                </a:solidFill>
                <a:effectLst/>
                <a:latin typeface="+mn-lt"/>
              </a:rPr>
              <a:t>a</a:t>
            </a:r>
            <a:r>
              <a:rPr lang="ru-RU" sz="3600" i="1" dirty="0" smtClean="0">
                <a:solidFill>
                  <a:srgbClr val="C00000"/>
                </a:solidFill>
                <a:effectLst/>
                <a:latin typeface="+mn-lt"/>
              </a:rPr>
              <a:t> </a:t>
            </a:r>
            <a:r>
              <a:rPr lang="ru-RU" sz="3600" dirty="0" smtClean="0">
                <a:solidFill>
                  <a:srgbClr val="C00000"/>
                </a:solidFill>
                <a:effectLst/>
                <a:latin typeface="+mn-lt"/>
              </a:rPr>
              <a:t>и проходящую через данную точку А.</a:t>
            </a:r>
            <a:r>
              <a:rPr lang="ru-RU" sz="4400" dirty="0" smtClean="0">
                <a:effectLst/>
              </a:rPr>
              <a:t/>
            </a:r>
            <a:br>
              <a:rPr lang="ru-RU" sz="4400" dirty="0" smtClean="0">
                <a:effectLst/>
              </a:rPr>
            </a:br>
            <a:endParaRPr lang="ru-RU" dirty="0">
              <a:effectLst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819400" y="4572000"/>
            <a:ext cx="5105400" cy="762000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1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6324600" y="5181600"/>
          <a:ext cx="552450" cy="608013"/>
        </p:xfrm>
        <a:graphic>
          <a:graphicData uri="http://schemas.openxmlformats.org/presentationml/2006/ole">
            <p:oleObj spid="_x0000_s132101" name="Equation" r:id="rId3" imgW="126835" imgH="139518" progId="">
              <p:embed/>
            </p:oleObj>
          </a:graphicData>
        </a:graphic>
      </p:graphicFrame>
      <p:pic>
        <p:nvPicPr>
          <p:cNvPr id="36" name="Рисунок 35" descr="Угольник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691136" flipV="1">
            <a:off x="5027613" y="2008188"/>
            <a:ext cx="2476500" cy="368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9" name="Object 6"/>
          <p:cNvGraphicFramePr>
            <a:graphicFrameLocks noChangeAspect="1"/>
          </p:cNvGraphicFramePr>
          <p:nvPr/>
        </p:nvGraphicFramePr>
        <p:xfrm>
          <a:off x="3810000" y="4953000"/>
          <a:ext cx="449263" cy="495300"/>
        </p:xfrm>
        <a:graphic>
          <a:graphicData uri="http://schemas.openxmlformats.org/presentationml/2006/ole">
            <p:oleObj spid="_x0000_s132102" name="Equation" r:id="rId5" imgW="152268" imgH="164957" progId="">
              <p:embed/>
            </p:oleObj>
          </a:graphicData>
        </a:graphic>
      </p:graphicFrame>
      <p:cxnSp>
        <p:nvCxnSpPr>
          <p:cNvPr id="27" name="Прямая соединительная линия 26"/>
          <p:cNvCxnSpPr/>
          <p:nvPr/>
        </p:nvCxnSpPr>
        <p:spPr>
          <a:xfrm flipV="1">
            <a:off x="4038600" y="685800"/>
            <a:ext cx="838200" cy="6172200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" name="Group 13"/>
          <p:cNvGrpSpPr>
            <a:grpSpLocks/>
          </p:cNvGrpSpPr>
          <p:nvPr/>
        </p:nvGrpSpPr>
        <p:grpSpPr bwMode="auto">
          <a:xfrm flipH="1">
            <a:off x="1447800" y="2286000"/>
            <a:ext cx="1352550" cy="3065462"/>
            <a:chOff x="3797" y="754"/>
            <a:chExt cx="852" cy="1931"/>
          </a:xfrm>
          <a:solidFill>
            <a:schemeClr val="accent4">
              <a:lumMod val="75000"/>
            </a:schemeClr>
          </a:solidFill>
        </p:grpSpPr>
        <p:sp>
          <p:nvSpPr>
            <p:cNvPr id="10" name="Freeform 14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27" y="0"/>
                </a:cxn>
                <a:cxn ang="0">
                  <a:pos x="1179" y="2540"/>
                </a:cxn>
                <a:cxn ang="0">
                  <a:pos x="1252" y="3125"/>
                </a:cxn>
                <a:cxn ang="0">
                  <a:pos x="952" y="2630"/>
                </a:cxn>
                <a:cxn ang="0">
                  <a:pos x="0" y="90"/>
                </a:cxn>
              </a:cxnLst>
              <a:rect l="0" t="0" r="r" b="b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auto">
            <a:xfrm rot="78698">
              <a:off x="4428" y="2314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0" y="25"/>
                </a:cxn>
                <a:cxn ang="0">
                  <a:pos x="121" y="230"/>
                </a:cxn>
                <a:cxn ang="0">
                  <a:pos x="85" y="0"/>
                </a:cxn>
              </a:cxnLst>
              <a:rect l="0" t="0" r="r" b="b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/>
              <a:ahLst/>
              <a:cxnLst>
                <a:cxn ang="0">
                  <a:pos x="867" y="2612"/>
                </a:cxn>
                <a:cxn ang="0">
                  <a:pos x="1094" y="2522"/>
                </a:cxn>
                <a:cxn ang="0">
                  <a:pos x="1016" y="2554"/>
                </a:cxn>
                <a:cxn ang="0">
                  <a:pos x="84" y="0"/>
                </a:cxn>
                <a:cxn ang="0">
                  <a:pos x="0" y="30"/>
                </a:cxn>
                <a:cxn ang="0">
                  <a:pos x="940" y="2584"/>
                </a:cxn>
              </a:cxnLst>
              <a:rect l="0" t="0" r="r" b="b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4038600" y="6096000"/>
            <a:ext cx="3489325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</a:rPr>
              <a:t>Запись: 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А</a:t>
            </a:r>
            <a:r>
              <a:rPr lang="en-US" sz="3200" b="1" dirty="0">
                <a:solidFill>
                  <a:schemeClr val="accent4">
                    <a:lumMod val="50000"/>
                  </a:schemeClr>
                </a:solidFill>
              </a:rPr>
              <a:t>B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        </a:t>
            </a:r>
            <a:r>
              <a:rPr lang="en-US" sz="3200" b="1" dirty="0">
                <a:solidFill>
                  <a:schemeClr val="accent4">
                    <a:lumMod val="50000"/>
                  </a:schemeClr>
                </a:solidFill>
              </a:rPr>
              <a:t>a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6477000" y="6477000"/>
            <a:ext cx="6096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6781800" y="6096000"/>
            <a:ext cx="0" cy="381000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3" name="Object 7"/>
          <p:cNvGraphicFramePr>
            <a:graphicFrameLocks noChangeAspect="1"/>
          </p:cNvGraphicFramePr>
          <p:nvPr/>
        </p:nvGraphicFramePr>
        <p:xfrm>
          <a:off x="4114800" y="1524000"/>
          <a:ext cx="449263" cy="495300"/>
        </p:xfrm>
        <a:graphic>
          <a:graphicData uri="http://schemas.openxmlformats.org/presentationml/2006/ole">
            <p:oleObj spid="_x0000_s132103" name="Equation" r:id="rId6" imgW="152268" imgH="164957" progId="">
              <p:embed/>
            </p:oleObj>
          </a:graphicData>
        </a:graphic>
      </p:graphicFrame>
      <p:sp>
        <p:nvSpPr>
          <p:cNvPr id="24" name="Овал 23"/>
          <p:cNvSpPr/>
          <p:nvPr/>
        </p:nvSpPr>
        <p:spPr>
          <a:xfrm>
            <a:off x="4267200" y="4800600"/>
            <a:ext cx="76200" cy="76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4648200" y="1905000"/>
            <a:ext cx="76200" cy="76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5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11111E-6 L 0.125 1.11111E-6 C 0.18108 1.11111E-6 0.25 0.08148 0.25 0.14768 L 0.27778 0.25787 " pathEditMode="relative" rAng="0" ptsTypes="FfFF">
                                      <p:cBhvr>
                                        <p:cTn id="4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00" y="12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777 0.29005 L 0.28194 0.19121 L 0.32743 -0.33055 L 0.35104 -0.55671 " pathEditMode="relative" rAng="0" ptsTypes="AAAA">
                                      <p:cBhvr>
                                        <p:cTn id="4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00" y="-42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4400" dirty="0" smtClean="0">
                <a:effectLst/>
              </a:rPr>
              <a:t/>
            </a:r>
            <a:br>
              <a:rPr lang="ru-RU" sz="4400" dirty="0" smtClean="0">
                <a:effectLst/>
              </a:rPr>
            </a:br>
            <a:endParaRPr lang="ru-RU" dirty="0">
              <a:effectLst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3733800" y="533400"/>
            <a:ext cx="2971800" cy="4495800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810000" y="609600"/>
            <a:ext cx="4114800" cy="2743200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3" name="Object 7"/>
          <p:cNvGraphicFramePr>
            <a:graphicFrameLocks noChangeAspect="1"/>
          </p:cNvGraphicFramePr>
          <p:nvPr/>
        </p:nvGraphicFramePr>
        <p:xfrm>
          <a:off x="3124200" y="914400"/>
          <a:ext cx="552450" cy="774700"/>
        </p:xfrm>
        <a:graphic>
          <a:graphicData uri="http://schemas.openxmlformats.org/presentationml/2006/ole">
            <p:oleObj spid="_x0000_s154631" name="Equation" r:id="rId3" imgW="126725" imgH="177415" progId="">
              <p:embed/>
            </p:oleObj>
          </a:graphicData>
        </a:graphic>
      </p:graphicFrame>
      <p:graphicFrame>
        <p:nvGraphicFramePr>
          <p:cNvPr id="25" name="Object 8"/>
          <p:cNvGraphicFramePr>
            <a:graphicFrameLocks noChangeAspect="1"/>
          </p:cNvGraphicFramePr>
          <p:nvPr/>
        </p:nvGraphicFramePr>
        <p:xfrm>
          <a:off x="6781800" y="609600"/>
          <a:ext cx="608013" cy="774700"/>
        </p:xfrm>
        <a:graphic>
          <a:graphicData uri="http://schemas.openxmlformats.org/presentationml/2006/ole">
            <p:oleObj spid="_x0000_s154632" name="Equation" r:id="rId4" imgW="139579" imgH="177646" progId="">
              <p:embed/>
            </p:oleObj>
          </a:graphicData>
        </a:graphic>
      </p:graphicFrame>
      <p:pic>
        <p:nvPicPr>
          <p:cNvPr id="33" name="Рисунок 32" descr="Угольник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7415773" flipV="1">
            <a:off x="3713163" y="811213"/>
            <a:ext cx="14859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762000" y="0"/>
            <a:ext cx="7639050" cy="646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dirty="0">
                <a:solidFill>
                  <a:schemeClr val="accent3">
                    <a:lumMod val="75000"/>
                  </a:schemeClr>
                </a:solidFill>
              </a:rPr>
              <a:t>Перпендикулярные отрезки и лучи</a:t>
            </a:r>
            <a:endParaRPr lang="ru-RU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4038600" y="762000"/>
            <a:ext cx="1600200" cy="10668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3962400" y="685800"/>
            <a:ext cx="1524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5562600" y="1752600"/>
            <a:ext cx="1524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V="1">
            <a:off x="4648200" y="2362200"/>
            <a:ext cx="838200" cy="12954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Овал 29"/>
          <p:cNvSpPr/>
          <p:nvPr/>
        </p:nvSpPr>
        <p:spPr>
          <a:xfrm>
            <a:off x="5410200" y="2286000"/>
            <a:ext cx="1524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"/>
          </p:nvPr>
        </p:nvSpPr>
        <p:spPr>
          <a:xfrm>
            <a:off x="533400" y="4038600"/>
            <a:ext cx="8229600" cy="2438400"/>
          </a:xfrm>
        </p:spPr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Отрезки (лучи), лежащие на перпендикулярных прямых называются перпендикулярными.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0795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69648" name="Текст 3"/>
          <p:cNvSpPr>
            <a:spLocks noGrp="1"/>
          </p:cNvSpPr>
          <p:nvPr>
            <p:ph type="body" idx="1"/>
          </p:nvPr>
        </p:nvSpPr>
        <p:spPr>
          <a:xfrm>
            <a:off x="762000" y="228600"/>
            <a:ext cx="7772400" cy="4330700"/>
          </a:xfrm>
        </p:spPr>
        <p:txBody>
          <a:bodyPr/>
          <a:lstStyle/>
          <a:p>
            <a:pPr marL="73025"/>
            <a:endParaRPr lang="ru-RU" smtClean="0"/>
          </a:p>
        </p:txBody>
      </p:sp>
      <p:grpSp>
        <p:nvGrpSpPr>
          <p:cNvPr id="69649" name="Группа 34"/>
          <p:cNvGrpSpPr>
            <a:grpSpLocks/>
          </p:cNvGrpSpPr>
          <p:nvPr/>
        </p:nvGrpSpPr>
        <p:grpSpPr bwMode="auto">
          <a:xfrm>
            <a:off x="838200" y="1676400"/>
            <a:ext cx="2743200" cy="1447800"/>
            <a:chOff x="838200" y="1676400"/>
            <a:chExt cx="2743200" cy="1447800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 flipV="1">
              <a:off x="838200" y="1828800"/>
              <a:ext cx="2133600" cy="990600"/>
            </a:xfrm>
            <a:prstGeom prst="line">
              <a:avLst/>
            </a:prstGeom>
            <a:ln w="38100">
              <a:solidFill>
                <a:srgbClr val="003FBC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1295400" y="1676400"/>
              <a:ext cx="2286000" cy="1447800"/>
            </a:xfrm>
            <a:prstGeom prst="line">
              <a:avLst/>
            </a:prstGeom>
            <a:ln w="38100">
              <a:solidFill>
                <a:srgbClr val="003FBC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" name="Прямая соединительная линия 8"/>
          <p:cNvCxnSpPr/>
          <p:nvPr/>
        </p:nvCxnSpPr>
        <p:spPr>
          <a:xfrm>
            <a:off x="4038600" y="2514600"/>
            <a:ext cx="22860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6629400" y="2286000"/>
            <a:ext cx="1752600" cy="76200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7315200" y="2286000"/>
            <a:ext cx="1752600" cy="76200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3886994" y="2437606"/>
            <a:ext cx="24384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381000" y="4343400"/>
            <a:ext cx="1143000" cy="304800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609600" y="4114800"/>
            <a:ext cx="1752600" cy="1295400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3429000" y="4116388"/>
            <a:ext cx="2209800" cy="608012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2895600" y="4953000"/>
            <a:ext cx="1905000" cy="609600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6020594" y="5104606"/>
            <a:ext cx="24384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7620000" y="5410200"/>
            <a:ext cx="12954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AutoShape 2"/>
          <p:cNvSpPr txBox="1">
            <a:spLocks noChangeArrowheads="1"/>
          </p:cNvSpPr>
          <p:nvPr/>
        </p:nvSpPr>
        <p:spPr bwMode="auto">
          <a:xfrm>
            <a:off x="228600" y="0"/>
            <a:ext cx="8229600" cy="1143000"/>
          </a:xfrm>
          <a:prstGeom prst="cube">
            <a:avLst>
              <a:gd name="adj" fmla="val 25000"/>
            </a:avLst>
          </a:prstGeom>
          <a:solidFill>
            <a:srgbClr val="FFCC99"/>
          </a:solidFill>
          <a:ln w="28575">
            <a:solidFill>
              <a:srgbClr val="8449F9"/>
            </a:solidFill>
            <a:miter lim="800000"/>
            <a:headEnd/>
            <a:tailEnd/>
          </a:ln>
        </p:spPr>
        <p:txBody>
          <a:bodyPr wrap="none" bIns="0" anchor="ctr"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ln w="6350">
                  <a:noFill/>
                </a:ln>
                <a:solidFill>
                  <a:schemeClr val="accent3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Разделите пары прямых на  группы.</a:t>
            </a:r>
            <a:br>
              <a:rPr lang="ru-RU" sz="2400" b="1" dirty="0">
                <a:ln w="6350">
                  <a:noFill/>
                </a:ln>
                <a:solidFill>
                  <a:schemeClr val="accent3">
                    <a:lumMod val="7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ru-RU" sz="2400" b="1" dirty="0">
                <a:ln w="6350">
                  <a:noFill/>
                </a:ln>
                <a:solidFill>
                  <a:schemeClr val="accent3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По какому признаку вы   разделили фигуры?</a:t>
            </a:r>
            <a:endParaRPr lang="ru-RU" sz="2400" b="1" dirty="0">
              <a:ln w="6350">
                <a:noFill/>
              </a:ln>
              <a:solidFill>
                <a:schemeClr val="accent3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Object 8"/>
          <p:cNvGraphicFramePr>
            <a:graphicFrameLocks noChangeAspect="1"/>
          </p:cNvGraphicFramePr>
          <p:nvPr/>
        </p:nvGraphicFramePr>
        <p:xfrm>
          <a:off x="320675" y="1219200"/>
          <a:ext cx="504825" cy="684213"/>
        </p:xfrm>
        <a:graphic>
          <a:graphicData uri="http://schemas.openxmlformats.org/presentationml/2006/ole">
            <p:oleObj spid="_x0000_s69640" name="Equation" r:id="rId3" imgW="152268" imgH="203024" progId="">
              <p:embed/>
            </p:oleObj>
          </a:graphicData>
        </a:graphic>
      </p:graphicFrame>
      <p:graphicFrame>
        <p:nvGraphicFramePr>
          <p:cNvPr id="27" name="Object 9"/>
          <p:cNvGraphicFramePr>
            <a:graphicFrameLocks noChangeAspect="1"/>
          </p:cNvGraphicFramePr>
          <p:nvPr/>
        </p:nvGraphicFramePr>
        <p:xfrm>
          <a:off x="3768725" y="1219200"/>
          <a:ext cx="588963" cy="684213"/>
        </p:xfrm>
        <a:graphic>
          <a:graphicData uri="http://schemas.openxmlformats.org/presentationml/2006/ole">
            <p:oleObj spid="_x0000_s69641" name="Equation" r:id="rId4" imgW="177569" imgH="202936" progId="">
              <p:embed/>
            </p:oleObj>
          </a:graphicData>
        </a:graphic>
      </p:graphicFrame>
      <p:graphicFrame>
        <p:nvGraphicFramePr>
          <p:cNvPr id="28" name="Object 10"/>
          <p:cNvGraphicFramePr>
            <a:graphicFrameLocks noChangeAspect="1"/>
          </p:cNvGraphicFramePr>
          <p:nvPr/>
        </p:nvGraphicFramePr>
        <p:xfrm>
          <a:off x="6761163" y="1143000"/>
          <a:ext cx="547687" cy="684213"/>
        </p:xfrm>
        <a:graphic>
          <a:graphicData uri="http://schemas.openxmlformats.org/presentationml/2006/ole">
            <p:oleObj spid="_x0000_s69642" name="Equation" r:id="rId5" imgW="164957" imgH="203024" progId="">
              <p:embed/>
            </p:oleObj>
          </a:graphicData>
        </a:graphic>
      </p:graphicFrame>
      <p:graphicFrame>
        <p:nvGraphicFramePr>
          <p:cNvPr id="29" name="Object 11"/>
          <p:cNvGraphicFramePr>
            <a:graphicFrameLocks noChangeAspect="1"/>
          </p:cNvGraphicFramePr>
          <p:nvPr/>
        </p:nvGraphicFramePr>
        <p:xfrm>
          <a:off x="263525" y="5715000"/>
          <a:ext cx="588963" cy="684213"/>
        </p:xfrm>
        <a:graphic>
          <a:graphicData uri="http://schemas.openxmlformats.org/presentationml/2006/ole">
            <p:oleObj spid="_x0000_s69643" name="Equation" r:id="rId6" imgW="177569" imgH="202936" progId="">
              <p:embed/>
            </p:oleObj>
          </a:graphicData>
        </a:graphic>
      </p:graphicFrame>
      <p:graphicFrame>
        <p:nvGraphicFramePr>
          <p:cNvPr id="30" name="Object 12"/>
          <p:cNvGraphicFramePr>
            <a:graphicFrameLocks noChangeAspect="1"/>
          </p:cNvGraphicFramePr>
          <p:nvPr/>
        </p:nvGraphicFramePr>
        <p:xfrm>
          <a:off x="3484563" y="5715000"/>
          <a:ext cx="547687" cy="684213"/>
        </p:xfrm>
        <a:graphic>
          <a:graphicData uri="http://schemas.openxmlformats.org/presentationml/2006/ole">
            <p:oleObj spid="_x0000_s69644" name="Equation" r:id="rId7" imgW="164957" imgH="203024" progId="">
              <p:embed/>
            </p:oleObj>
          </a:graphicData>
        </a:graphic>
      </p:graphicFrame>
      <p:graphicFrame>
        <p:nvGraphicFramePr>
          <p:cNvPr id="31" name="Object 13"/>
          <p:cNvGraphicFramePr>
            <a:graphicFrameLocks noChangeAspect="1"/>
          </p:cNvGraphicFramePr>
          <p:nvPr/>
        </p:nvGraphicFramePr>
        <p:xfrm>
          <a:off x="7959725" y="5791200"/>
          <a:ext cx="588963" cy="684213"/>
        </p:xfrm>
        <a:graphic>
          <a:graphicData uri="http://schemas.openxmlformats.org/presentationml/2006/ole">
            <p:oleObj spid="_x0000_s69645" name="Equation" r:id="rId8" imgW="177569" imgH="202936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0795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7194" name="Текст 3"/>
          <p:cNvSpPr>
            <a:spLocks noGrp="1"/>
          </p:cNvSpPr>
          <p:nvPr>
            <p:ph type="body" idx="1"/>
          </p:nvPr>
        </p:nvSpPr>
        <p:spPr>
          <a:xfrm>
            <a:off x="722313" y="393700"/>
            <a:ext cx="7772400" cy="4102100"/>
          </a:xfrm>
        </p:spPr>
        <p:txBody>
          <a:bodyPr/>
          <a:lstStyle/>
          <a:p>
            <a:pPr marL="73025">
              <a:buFont typeface="Arial" charset="0"/>
              <a:buNone/>
            </a:pPr>
            <a:endParaRPr lang="ru-RU" smtClean="0"/>
          </a:p>
          <a:p>
            <a:pPr marL="73025">
              <a:buFont typeface="Arial" charset="0"/>
              <a:buNone/>
            </a:pPr>
            <a:endParaRPr lang="ru-RU" smtClean="0"/>
          </a:p>
          <a:p>
            <a:pPr marL="73025">
              <a:buFont typeface="Arial" charset="0"/>
              <a:buNone/>
            </a:pPr>
            <a:endParaRPr lang="ru-RU" smtClean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09600" y="685800"/>
            <a:ext cx="3581400" cy="762000"/>
          </a:xfrm>
          <a:prstGeom prst="roundRect">
            <a:avLst/>
          </a:prstGeom>
          <a:noFill/>
          <a:ln>
            <a:solidFill>
              <a:srgbClr val="003FB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800600" y="685800"/>
            <a:ext cx="3581400" cy="762000"/>
          </a:xfrm>
          <a:prstGeom prst="roundRect">
            <a:avLst/>
          </a:prstGeom>
          <a:noFill/>
          <a:ln>
            <a:solidFill>
              <a:srgbClr val="003FB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914400" y="914400"/>
            <a:ext cx="2895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C00000"/>
                </a:solidFill>
                <a:latin typeface="+mn-lt"/>
              </a:rPr>
              <a:t>ПЕРЕСЕКАЮЩИЕСЯ</a:t>
            </a:r>
            <a:endParaRPr lang="ru-RU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05400" y="914400"/>
            <a:ext cx="30480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C00000"/>
                </a:solidFill>
                <a:latin typeface="+mn-lt"/>
              </a:rPr>
              <a:t>НЕПЕРЕСЕКАЮЩИЕСЯ</a:t>
            </a:r>
            <a:endParaRPr lang="ru-RU" b="1" dirty="0">
              <a:solidFill>
                <a:srgbClr val="C00000"/>
              </a:solidFill>
              <a:latin typeface="+mn-lt"/>
            </a:endParaRPr>
          </a:p>
        </p:txBody>
      </p:sp>
      <p:grpSp>
        <p:nvGrpSpPr>
          <p:cNvPr id="7199" name="Группа 14"/>
          <p:cNvGrpSpPr>
            <a:grpSpLocks/>
          </p:cNvGrpSpPr>
          <p:nvPr/>
        </p:nvGrpSpPr>
        <p:grpSpPr bwMode="auto">
          <a:xfrm>
            <a:off x="838200" y="1981200"/>
            <a:ext cx="2743200" cy="1447800"/>
            <a:chOff x="838200" y="1676400"/>
            <a:chExt cx="2743200" cy="1447800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 flipV="1">
              <a:off x="838200" y="1828800"/>
              <a:ext cx="2133600" cy="990600"/>
            </a:xfrm>
            <a:prstGeom prst="line">
              <a:avLst/>
            </a:prstGeom>
            <a:ln w="38100">
              <a:solidFill>
                <a:srgbClr val="003FBC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1295400" y="1676400"/>
              <a:ext cx="2286000" cy="1447800"/>
            </a:xfrm>
            <a:prstGeom prst="line">
              <a:avLst/>
            </a:prstGeom>
            <a:ln w="38100">
              <a:solidFill>
                <a:srgbClr val="003FBC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5" name="Object 14"/>
          <p:cNvGraphicFramePr>
            <a:graphicFrameLocks noChangeAspect="1"/>
          </p:cNvGraphicFramePr>
          <p:nvPr/>
        </p:nvGraphicFramePr>
        <p:xfrm>
          <a:off x="1447800" y="1447800"/>
          <a:ext cx="449263" cy="493713"/>
        </p:xfrm>
        <a:graphic>
          <a:graphicData uri="http://schemas.openxmlformats.org/presentationml/2006/ole">
            <p:oleObj spid="_x0000_s7182" name="Equation" r:id="rId4" imgW="152268" imgH="164957" progId="">
              <p:embed/>
            </p:oleObj>
          </a:graphicData>
        </a:graphic>
      </p:graphicFrame>
      <p:graphicFrame>
        <p:nvGraphicFramePr>
          <p:cNvPr id="18" name="Object 15"/>
          <p:cNvGraphicFramePr>
            <a:graphicFrameLocks noChangeAspect="1"/>
          </p:cNvGraphicFramePr>
          <p:nvPr/>
        </p:nvGraphicFramePr>
        <p:xfrm>
          <a:off x="3429000" y="2762250"/>
          <a:ext cx="449263" cy="455613"/>
        </p:xfrm>
        <a:graphic>
          <a:graphicData uri="http://schemas.openxmlformats.org/presentationml/2006/ole">
            <p:oleObj spid="_x0000_s7183" name="Equation" r:id="rId5" imgW="152268" imgH="152268" progId="">
              <p:embed/>
            </p:oleObj>
          </a:graphicData>
        </a:graphic>
      </p:graphicFrame>
      <p:graphicFrame>
        <p:nvGraphicFramePr>
          <p:cNvPr id="19" name="Object 16"/>
          <p:cNvGraphicFramePr>
            <a:graphicFrameLocks noChangeAspect="1"/>
          </p:cNvGraphicFramePr>
          <p:nvPr/>
        </p:nvGraphicFramePr>
        <p:xfrm>
          <a:off x="457200" y="2495550"/>
          <a:ext cx="449263" cy="531813"/>
        </p:xfrm>
        <a:graphic>
          <a:graphicData uri="http://schemas.openxmlformats.org/presentationml/2006/ole">
            <p:oleObj spid="_x0000_s7184" name="Equation" r:id="rId6" imgW="152202" imgH="177569" progId="">
              <p:embed/>
            </p:oleObj>
          </a:graphicData>
        </a:graphic>
      </p:graphicFrame>
      <p:graphicFrame>
        <p:nvGraphicFramePr>
          <p:cNvPr id="20" name="Object 17"/>
          <p:cNvGraphicFramePr>
            <a:graphicFrameLocks noChangeAspect="1"/>
          </p:cNvGraphicFramePr>
          <p:nvPr/>
        </p:nvGraphicFramePr>
        <p:xfrm>
          <a:off x="2706688" y="1562100"/>
          <a:ext cx="523875" cy="569913"/>
        </p:xfrm>
        <a:graphic>
          <a:graphicData uri="http://schemas.openxmlformats.org/presentationml/2006/ole">
            <p:oleObj spid="_x0000_s7185" name="Equation" r:id="rId7" imgW="177646" imgH="190335" progId="">
              <p:embed/>
            </p:oleObj>
          </a:graphicData>
        </a:graphic>
      </p:graphicFrame>
      <p:graphicFrame>
        <p:nvGraphicFramePr>
          <p:cNvPr id="21" name="Object 18"/>
          <p:cNvGraphicFramePr>
            <a:graphicFrameLocks noChangeAspect="1"/>
          </p:cNvGraphicFramePr>
          <p:nvPr/>
        </p:nvGraphicFramePr>
        <p:xfrm>
          <a:off x="1046163" y="4114800"/>
          <a:ext cx="2622550" cy="608013"/>
        </p:xfrm>
        <a:graphic>
          <a:graphicData uri="http://schemas.openxmlformats.org/presentationml/2006/ole">
            <p:oleObj spid="_x0000_s7186" name="Equation" r:id="rId8" imgW="888614" imgH="203112" progId="">
              <p:embed/>
            </p:oleObj>
          </a:graphicData>
        </a:graphic>
      </p:graphicFrame>
      <p:graphicFrame>
        <p:nvGraphicFramePr>
          <p:cNvPr id="22" name="Object 19"/>
          <p:cNvGraphicFramePr>
            <a:graphicFrameLocks noChangeAspect="1"/>
          </p:cNvGraphicFramePr>
          <p:nvPr/>
        </p:nvGraphicFramePr>
        <p:xfrm>
          <a:off x="1865313" y="2686050"/>
          <a:ext cx="449262" cy="531813"/>
        </p:xfrm>
        <a:graphic>
          <a:graphicData uri="http://schemas.openxmlformats.org/presentationml/2006/ole">
            <p:oleObj spid="_x0000_s7187" name="Equation" r:id="rId9" imgW="152202" imgH="177569" progId="">
              <p:embed/>
            </p:oleObj>
          </a:graphicData>
        </a:graphic>
      </p:graphicFrame>
      <p:sp>
        <p:nvSpPr>
          <p:cNvPr id="23" name="Овал 22"/>
          <p:cNvSpPr/>
          <p:nvPr/>
        </p:nvSpPr>
        <p:spPr>
          <a:xfrm>
            <a:off x="2133600" y="2514600"/>
            <a:ext cx="76200" cy="76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rot="16200000" flipH="1">
            <a:off x="5486400" y="2971800"/>
            <a:ext cx="1752600" cy="76200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6200000" flipH="1">
            <a:off x="6248400" y="2667000"/>
            <a:ext cx="1752600" cy="76200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7" name="Object 20"/>
          <p:cNvGraphicFramePr>
            <a:graphicFrameLocks noChangeAspect="1"/>
          </p:cNvGraphicFramePr>
          <p:nvPr/>
        </p:nvGraphicFramePr>
        <p:xfrm>
          <a:off x="5638800" y="1752600"/>
          <a:ext cx="449263" cy="493713"/>
        </p:xfrm>
        <a:graphic>
          <a:graphicData uri="http://schemas.openxmlformats.org/presentationml/2006/ole">
            <p:oleObj spid="_x0000_s7188" name="Equation" r:id="rId10" imgW="152268" imgH="164957" progId="">
              <p:embed/>
            </p:oleObj>
          </a:graphicData>
        </a:graphic>
      </p:graphicFrame>
      <p:graphicFrame>
        <p:nvGraphicFramePr>
          <p:cNvPr id="28" name="Object 21"/>
          <p:cNvGraphicFramePr>
            <a:graphicFrameLocks noChangeAspect="1"/>
          </p:cNvGraphicFramePr>
          <p:nvPr/>
        </p:nvGraphicFramePr>
        <p:xfrm>
          <a:off x="5808663" y="3638550"/>
          <a:ext cx="487362" cy="455613"/>
        </p:xfrm>
        <a:graphic>
          <a:graphicData uri="http://schemas.openxmlformats.org/presentationml/2006/ole">
            <p:oleObj spid="_x0000_s7189" name="Equation" r:id="rId11" imgW="164957" imgH="152268" progId="">
              <p:embed/>
            </p:oleObj>
          </a:graphicData>
        </a:graphic>
      </p:graphicFrame>
      <p:graphicFrame>
        <p:nvGraphicFramePr>
          <p:cNvPr id="29" name="Object 22"/>
          <p:cNvGraphicFramePr>
            <a:graphicFrameLocks noChangeAspect="1"/>
          </p:cNvGraphicFramePr>
          <p:nvPr/>
        </p:nvGraphicFramePr>
        <p:xfrm>
          <a:off x="7391400" y="1676400"/>
          <a:ext cx="449263" cy="455613"/>
        </p:xfrm>
        <a:graphic>
          <a:graphicData uri="http://schemas.openxmlformats.org/presentationml/2006/ole">
            <p:oleObj spid="_x0000_s7190" name="Equation" r:id="rId12" imgW="152268" imgH="152268" progId="">
              <p:embed/>
            </p:oleObj>
          </a:graphicData>
        </a:graphic>
      </p:graphicFrame>
      <p:graphicFrame>
        <p:nvGraphicFramePr>
          <p:cNvPr id="30" name="Object 23"/>
          <p:cNvGraphicFramePr>
            <a:graphicFrameLocks noChangeAspect="1"/>
          </p:cNvGraphicFramePr>
          <p:nvPr/>
        </p:nvGraphicFramePr>
        <p:xfrm>
          <a:off x="7408863" y="3333750"/>
          <a:ext cx="487362" cy="455613"/>
        </p:xfrm>
        <a:graphic>
          <a:graphicData uri="http://schemas.openxmlformats.org/presentationml/2006/ole">
            <p:oleObj spid="_x0000_s7191" name="Equation" r:id="rId13" imgW="164957" imgH="152268" progId="">
              <p:embed/>
            </p:oleObj>
          </a:graphicData>
        </a:graphic>
      </p:graphicFrame>
      <p:sp>
        <p:nvSpPr>
          <p:cNvPr id="31" name="Скругленный прямоугольник 30"/>
          <p:cNvSpPr/>
          <p:nvPr/>
        </p:nvSpPr>
        <p:spPr>
          <a:xfrm>
            <a:off x="2971800" y="4800600"/>
            <a:ext cx="3581400" cy="762000"/>
          </a:xfrm>
          <a:prstGeom prst="roundRect">
            <a:avLst/>
          </a:prstGeom>
          <a:noFill/>
          <a:ln>
            <a:solidFill>
              <a:srgbClr val="003FB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3429000" y="5029200"/>
            <a:ext cx="30480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C00000"/>
                </a:solidFill>
                <a:latin typeface="+mn-lt"/>
              </a:rPr>
              <a:t>СОВПАДАЮЩИЕ</a:t>
            </a:r>
            <a:endParaRPr lang="ru-RU" b="1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0795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22313" y="393700"/>
            <a:ext cx="7772400" cy="41021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r>
              <a:rPr lang="ru-RU" sz="3200" dirty="0" smtClean="0"/>
              <a:t> </a:t>
            </a:r>
            <a:r>
              <a:rPr lang="ru-RU" sz="3200" b="1" dirty="0" smtClean="0">
                <a:solidFill>
                  <a:srgbClr val="C00000"/>
                </a:solidFill>
              </a:rPr>
              <a:t>Задание 1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1. Начертите прямой угол АОВ.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2.Постройте луч ОД, который является дополнительным к лучу ОА;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луч ОС, который является дополнительным к лучу ОВ.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3.Запишите названия получившихся прямых углов.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07950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C00000"/>
                </a:solidFill>
                <a:effectLst/>
              </a:rPr>
              <a:t>Что же мы видим еще, кроме 4-х прямых углов?</a:t>
            </a:r>
            <a:endParaRPr lang="ru-RU" sz="2800" dirty="0">
              <a:solidFill>
                <a:srgbClr val="C00000"/>
              </a:solidFill>
              <a:effectLst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22313" y="393700"/>
            <a:ext cx="7772400" cy="41021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r>
              <a:rPr lang="ru-RU" sz="3200" dirty="0" smtClean="0"/>
              <a:t>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получим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3886994" y="2437606"/>
            <a:ext cx="24384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438400" y="2514600"/>
            <a:ext cx="53340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5257800" y="914400"/>
          <a:ext cx="449263" cy="493713"/>
        </p:xfrm>
        <a:graphic>
          <a:graphicData uri="http://schemas.openxmlformats.org/presentationml/2006/ole">
            <p:oleObj spid="_x0000_s5129" name="Equation" r:id="rId3" imgW="152268" imgH="164957" progId="">
              <p:embed/>
            </p:oleObj>
          </a:graphicData>
        </a:graphic>
      </p:graphicFrame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7620000" y="2667000"/>
          <a:ext cx="449263" cy="455613"/>
        </p:xfrm>
        <a:graphic>
          <a:graphicData uri="http://schemas.openxmlformats.org/presentationml/2006/ole">
            <p:oleObj spid="_x0000_s5130" name="Equation" r:id="rId4" imgW="152268" imgH="152268" progId="">
              <p:embed/>
            </p:oleObj>
          </a:graphicData>
        </a:graphic>
      </p:graphicFrame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2209800" y="2667000"/>
          <a:ext cx="449263" cy="531813"/>
        </p:xfrm>
        <a:graphic>
          <a:graphicData uri="http://schemas.openxmlformats.org/presentationml/2006/ole">
            <p:oleObj spid="_x0000_s5131" name="Equation" r:id="rId5" imgW="152202" imgH="177569" progId="">
              <p:embed/>
            </p:oleObj>
          </a:graphicData>
        </a:graphic>
      </p:graphicFrame>
      <p:graphicFrame>
        <p:nvGraphicFramePr>
          <p:cNvPr id="5132" name="Object 12"/>
          <p:cNvGraphicFramePr>
            <a:graphicFrameLocks noChangeAspect="1"/>
          </p:cNvGraphicFramePr>
          <p:nvPr/>
        </p:nvGraphicFramePr>
        <p:xfrm>
          <a:off x="5334000" y="3657600"/>
          <a:ext cx="523875" cy="569913"/>
        </p:xfrm>
        <a:graphic>
          <a:graphicData uri="http://schemas.openxmlformats.org/presentationml/2006/ole">
            <p:oleObj spid="_x0000_s5132" name="Equation" r:id="rId6" imgW="177646" imgH="190335" progId="">
              <p:embed/>
            </p:oleObj>
          </a:graphicData>
        </a:graphic>
      </p:graphicFrame>
      <p:cxnSp>
        <p:nvCxnSpPr>
          <p:cNvPr id="17" name="Прямая соединительная линия 16"/>
          <p:cNvCxnSpPr/>
          <p:nvPr/>
        </p:nvCxnSpPr>
        <p:spPr>
          <a:xfrm rot="5400000" flipH="1" flipV="1">
            <a:off x="5258594" y="2361406"/>
            <a:ext cx="3048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105400" y="2209800"/>
            <a:ext cx="3048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5133" name="Object 13"/>
          <p:cNvGraphicFramePr>
            <a:graphicFrameLocks noChangeAspect="1"/>
          </p:cNvGraphicFramePr>
          <p:nvPr/>
        </p:nvGraphicFramePr>
        <p:xfrm>
          <a:off x="4495800" y="2590800"/>
          <a:ext cx="449263" cy="531813"/>
        </p:xfrm>
        <a:graphic>
          <a:graphicData uri="http://schemas.openxmlformats.org/presentationml/2006/ole">
            <p:oleObj spid="_x0000_s5133" name="Equation" r:id="rId7" imgW="152202" imgH="177569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" y="4419600"/>
            <a:ext cx="8229600" cy="1828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 Запишем определение: две прямые, </a:t>
            </a: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образующие при пересечении прямые углы, называют перпендикулярными. 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8600"/>
            <a:ext cx="6400800" cy="1752600"/>
          </a:xfrm>
        </p:spPr>
        <p:txBody>
          <a:bodyPr/>
          <a:lstStyle/>
          <a:p>
            <a:r>
              <a:rPr lang="ru-RU" b="1" smtClean="0">
                <a:solidFill>
                  <a:srgbClr val="C00000"/>
                </a:solidFill>
              </a:rPr>
              <a:t>Правильно!</a:t>
            </a:r>
            <a:br>
              <a:rPr lang="ru-RU" b="1" smtClean="0">
                <a:solidFill>
                  <a:srgbClr val="C00000"/>
                </a:solidFill>
              </a:rPr>
            </a:br>
            <a:r>
              <a:rPr lang="ru-RU" b="1" smtClean="0">
                <a:solidFill>
                  <a:srgbClr val="C00000"/>
                </a:solidFill>
              </a:rPr>
              <a:t>Мы видим две прямые, которые пересекаются под прямым углом.</a:t>
            </a:r>
            <a:endParaRPr lang="ru-RU" b="1" smtClean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5400000">
            <a:off x="3353594" y="3275806"/>
            <a:ext cx="24384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828800" y="3048000"/>
            <a:ext cx="53340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572000" y="2743200"/>
            <a:ext cx="3048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4725194" y="2894806"/>
            <a:ext cx="3048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4724400" y="1600200"/>
          <a:ext cx="449263" cy="493713"/>
        </p:xfrm>
        <a:graphic>
          <a:graphicData uri="http://schemas.openxmlformats.org/presentationml/2006/ole">
            <p:oleObj spid="_x0000_s108550" name="Equation" r:id="rId3" imgW="152268" imgH="164957" progId="">
              <p:embed/>
            </p:oleObj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7315200" y="2438400"/>
          <a:ext cx="449263" cy="455613"/>
        </p:xfrm>
        <a:graphic>
          <a:graphicData uri="http://schemas.openxmlformats.org/presentationml/2006/ole">
            <p:oleObj spid="_x0000_s108551" name="Equation" r:id="rId4" imgW="152268" imgH="152268" progId="">
              <p:embed/>
            </p:oleObj>
          </a:graphicData>
        </a:graphic>
      </p:graphicFrame>
      <p:graphicFrame>
        <p:nvGraphicFramePr>
          <p:cNvPr id="10" name="Object 8"/>
          <p:cNvGraphicFramePr>
            <a:graphicFrameLocks noChangeAspect="1"/>
          </p:cNvGraphicFramePr>
          <p:nvPr/>
        </p:nvGraphicFramePr>
        <p:xfrm>
          <a:off x="2209800" y="2438400"/>
          <a:ext cx="449263" cy="531813"/>
        </p:xfrm>
        <a:graphic>
          <a:graphicData uri="http://schemas.openxmlformats.org/presentationml/2006/ole">
            <p:oleObj spid="_x0000_s108552" name="Equation" r:id="rId5" imgW="152202" imgH="177569" progId="">
              <p:embed/>
            </p:oleObj>
          </a:graphicData>
        </a:graphic>
      </p:graphicFrame>
      <p:graphicFrame>
        <p:nvGraphicFramePr>
          <p:cNvPr id="11" name="Object 9"/>
          <p:cNvGraphicFramePr>
            <a:graphicFrameLocks noChangeAspect="1"/>
          </p:cNvGraphicFramePr>
          <p:nvPr/>
        </p:nvGraphicFramePr>
        <p:xfrm>
          <a:off x="4648200" y="4114800"/>
          <a:ext cx="523875" cy="569913"/>
        </p:xfrm>
        <a:graphic>
          <a:graphicData uri="http://schemas.openxmlformats.org/presentationml/2006/ole">
            <p:oleObj spid="_x0000_s108553" name="Equation" r:id="rId6" imgW="177646" imgH="190335" progId="">
              <p:embed/>
            </p:oleObj>
          </a:graphicData>
        </a:graphic>
      </p:graphicFrame>
      <p:pic>
        <p:nvPicPr>
          <p:cNvPr id="12" name="Рисунок 11" descr="Угольник.pn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2000" y="3048000"/>
            <a:ext cx="22479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Угольник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572000" y="838200"/>
            <a:ext cx="14859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Угольник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362200" y="1600200"/>
            <a:ext cx="22479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Угольник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124200" y="3048000"/>
            <a:ext cx="14859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Записывают: </a:t>
            </a: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АД        СВ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5400000">
            <a:off x="3886994" y="2437606"/>
            <a:ext cx="24384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09575" name="Object 7"/>
          <p:cNvGraphicFramePr>
            <a:graphicFrameLocks noChangeAspect="1"/>
          </p:cNvGraphicFramePr>
          <p:nvPr/>
        </p:nvGraphicFramePr>
        <p:xfrm>
          <a:off x="5257800" y="914400"/>
          <a:ext cx="449263" cy="493713"/>
        </p:xfrm>
        <a:graphic>
          <a:graphicData uri="http://schemas.openxmlformats.org/presentationml/2006/ole">
            <p:oleObj spid="_x0000_s109575" name="Equation" r:id="rId3" imgW="152268" imgH="164957" progId="">
              <p:embed/>
            </p:oleObj>
          </a:graphicData>
        </a:graphic>
      </p:graphicFrame>
      <p:graphicFrame>
        <p:nvGraphicFramePr>
          <p:cNvPr id="109576" name="Object 8"/>
          <p:cNvGraphicFramePr>
            <a:graphicFrameLocks noChangeAspect="1"/>
          </p:cNvGraphicFramePr>
          <p:nvPr/>
        </p:nvGraphicFramePr>
        <p:xfrm>
          <a:off x="7620000" y="2667000"/>
          <a:ext cx="449263" cy="455613"/>
        </p:xfrm>
        <a:graphic>
          <a:graphicData uri="http://schemas.openxmlformats.org/presentationml/2006/ole">
            <p:oleObj spid="_x0000_s109576" name="Equation" r:id="rId4" imgW="152268" imgH="152268" progId="">
              <p:embed/>
            </p:oleObj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4115594" y="5104606"/>
            <a:ext cx="3048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105400" y="2209800"/>
            <a:ext cx="3048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09577" name="Object 9"/>
          <p:cNvGraphicFramePr>
            <a:graphicFrameLocks noChangeAspect="1"/>
          </p:cNvGraphicFramePr>
          <p:nvPr/>
        </p:nvGraphicFramePr>
        <p:xfrm>
          <a:off x="4495800" y="2590800"/>
          <a:ext cx="449263" cy="531813"/>
        </p:xfrm>
        <a:graphic>
          <a:graphicData uri="http://schemas.openxmlformats.org/presentationml/2006/ole">
            <p:oleObj spid="_x0000_s109577" name="Equation" r:id="rId5" imgW="152202" imgH="177569" progId="">
              <p:embed/>
            </p:oleObj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>
            <a:off x="2438400" y="2514600"/>
            <a:ext cx="53340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09578" name="Object 10"/>
          <p:cNvGraphicFramePr>
            <a:graphicFrameLocks noChangeAspect="1"/>
          </p:cNvGraphicFramePr>
          <p:nvPr/>
        </p:nvGraphicFramePr>
        <p:xfrm>
          <a:off x="2209800" y="2667000"/>
          <a:ext cx="449263" cy="531813"/>
        </p:xfrm>
        <a:graphic>
          <a:graphicData uri="http://schemas.openxmlformats.org/presentationml/2006/ole">
            <p:oleObj spid="_x0000_s109578" name="Equation" r:id="rId6" imgW="152202" imgH="177569" progId="">
              <p:embed/>
            </p:oleObj>
          </a:graphicData>
        </a:graphic>
      </p:graphicFrame>
      <p:graphicFrame>
        <p:nvGraphicFramePr>
          <p:cNvPr id="109579" name="Object 11"/>
          <p:cNvGraphicFramePr>
            <a:graphicFrameLocks noChangeAspect="1"/>
          </p:cNvGraphicFramePr>
          <p:nvPr/>
        </p:nvGraphicFramePr>
        <p:xfrm>
          <a:off x="5334000" y="3657600"/>
          <a:ext cx="523875" cy="569913"/>
        </p:xfrm>
        <a:graphic>
          <a:graphicData uri="http://schemas.openxmlformats.org/presentationml/2006/ole">
            <p:oleObj spid="_x0000_s109579" name="Equation" r:id="rId7" imgW="177646" imgH="190335" progId="">
              <p:embed/>
            </p:oleObj>
          </a:graphicData>
        </a:graphic>
      </p:graphicFrame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5258594" y="2361406"/>
            <a:ext cx="3048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962400" y="5257800"/>
            <a:ext cx="6096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42" name="Рисунок 1" descr="ОСАГО00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371600"/>
            <a:ext cx="3430588" cy="518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43" name="TextBox 3"/>
          <p:cNvSpPr txBox="1">
            <a:spLocks noChangeArrowheads="1"/>
          </p:cNvSpPr>
          <p:nvPr/>
        </p:nvSpPr>
        <p:spPr bwMode="auto">
          <a:xfrm>
            <a:off x="4419600" y="1066800"/>
            <a:ext cx="42608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C00000"/>
                </a:solidFill>
              </a:rPr>
              <a:t>Слово «перпендикулярные» появилось от латинского слова « </a:t>
            </a:r>
            <a:r>
              <a:rPr lang="en-US" sz="2000" b="1">
                <a:solidFill>
                  <a:srgbClr val="C00000"/>
                </a:solidFill>
              </a:rPr>
              <a:t>perpendicularis</a:t>
            </a:r>
            <a:r>
              <a:rPr lang="ru-RU" sz="2000" b="1">
                <a:solidFill>
                  <a:srgbClr val="C00000"/>
                </a:solidFill>
              </a:rPr>
              <a:t> », означающий ОТВЕСНЫЙ.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3600" dirty="0" smtClean="0">
                <a:solidFill>
                  <a:srgbClr val="C00000"/>
                </a:solidFill>
                <a:effectLst/>
                <a:latin typeface="+mn-lt"/>
              </a:rPr>
              <a:t>Задание 2 </a:t>
            </a:r>
            <a:br>
              <a:rPr lang="ru-RU" sz="3600" dirty="0" smtClean="0">
                <a:solidFill>
                  <a:srgbClr val="C00000"/>
                </a:solidFill>
                <a:effectLst/>
                <a:latin typeface="+mn-lt"/>
              </a:rPr>
            </a:br>
            <a:r>
              <a:rPr lang="ru-RU" sz="3600" dirty="0" smtClean="0">
                <a:solidFill>
                  <a:srgbClr val="C00000"/>
                </a:solidFill>
                <a:effectLst/>
                <a:latin typeface="+mn-lt"/>
              </a:rPr>
              <a:t>Определите «на глаз», какие пары прямых перпендикулярны, сделайте запись в тетрадях.</a:t>
            </a:r>
            <a:r>
              <a:rPr lang="ru-RU" sz="4400" dirty="0" smtClean="0">
                <a:effectLst/>
              </a:rPr>
              <a:t/>
            </a:r>
            <a:br>
              <a:rPr lang="ru-RU" sz="4400" dirty="0" smtClean="0">
                <a:effectLst/>
              </a:rPr>
            </a:br>
            <a:endParaRPr lang="ru-RU" dirty="0">
              <a:effectLst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1752600" y="3124200"/>
            <a:ext cx="4419600" cy="3048000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-1180306" y="4456906"/>
            <a:ext cx="41910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124200" y="1524000"/>
            <a:ext cx="4114800" cy="2819400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6477001" y="5105400"/>
            <a:ext cx="2743200" cy="3175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667000" y="5029200"/>
            <a:ext cx="50292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1" name="Object 7"/>
          <p:cNvGraphicFramePr>
            <a:graphicFrameLocks noGrp="1" noChangeAspect="1"/>
          </p:cNvGraphicFramePr>
          <p:nvPr>
            <p:ph idx="1"/>
          </p:nvPr>
        </p:nvGraphicFramePr>
        <p:xfrm>
          <a:off x="1285875" y="4114800"/>
          <a:ext cx="552450" cy="608013"/>
        </p:xfrm>
        <a:graphic>
          <a:graphicData uri="http://schemas.openxmlformats.org/presentationml/2006/ole">
            <p:oleObj spid="_x0000_s110599" name="Equation" r:id="rId3" imgW="126835" imgH="139518" progId="">
              <p:embed/>
            </p:oleObj>
          </a:graphicData>
        </a:graphic>
      </p:graphicFrame>
      <p:graphicFrame>
        <p:nvGraphicFramePr>
          <p:cNvPr id="22" name="Object 8"/>
          <p:cNvGraphicFramePr>
            <a:graphicFrameLocks noChangeAspect="1"/>
          </p:cNvGraphicFramePr>
          <p:nvPr/>
        </p:nvGraphicFramePr>
        <p:xfrm>
          <a:off x="8207375" y="4121150"/>
          <a:ext cx="498475" cy="608013"/>
        </p:xfrm>
        <a:graphic>
          <a:graphicData uri="http://schemas.openxmlformats.org/presentationml/2006/ole">
            <p:oleObj spid="_x0000_s110600" name="Equation" r:id="rId4" imgW="114201" imgH="139579" progId="">
              <p:embed/>
            </p:oleObj>
          </a:graphicData>
        </a:graphic>
      </p:graphicFrame>
      <p:graphicFrame>
        <p:nvGraphicFramePr>
          <p:cNvPr id="23" name="Object 9"/>
          <p:cNvGraphicFramePr>
            <a:graphicFrameLocks noChangeAspect="1"/>
          </p:cNvGraphicFramePr>
          <p:nvPr/>
        </p:nvGraphicFramePr>
        <p:xfrm>
          <a:off x="3200400" y="1822450"/>
          <a:ext cx="552450" cy="774700"/>
        </p:xfrm>
        <a:graphic>
          <a:graphicData uri="http://schemas.openxmlformats.org/presentationml/2006/ole">
            <p:oleObj spid="_x0000_s110601" name="Equation" r:id="rId5" imgW="126725" imgH="177415" progId="">
              <p:embed/>
            </p:oleObj>
          </a:graphicData>
        </a:graphic>
      </p:graphicFrame>
      <p:graphicFrame>
        <p:nvGraphicFramePr>
          <p:cNvPr id="24" name="Object 10"/>
          <p:cNvGraphicFramePr>
            <a:graphicFrameLocks noChangeAspect="1"/>
          </p:cNvGraphicFramePr>
          <p:nvPr/>
        </p:nvGraphicFramePr>
        <p:xfrm>
          <a:off x="2133600" y="5638800"/>
          <a:ext cx="496888" cy="608013"/>
        </p:xfrm>
        <a:graphic>
          <a:graphicData uri="http://schemas.openxmlformats.org/presentationml/2006/ole">
            <p:oleObj spid="_x0000_s110602" name="Equation" r:id="rId6" imgW="114201" imgH="139579" progId="">
              <p:embed/>
            </p:oleObj>
          </a:graphicData>
        </a:graphic>
      </p:graphicFrame>
      <p:graphicFrame>
        <p:nvGraphicFramePr>
          <p:cNvPr id="25" name="Object 11"/>
          <p:cNvGraphicFramePr>
            <a:graphicFrameLocks noChangeAspect="1"/>
          </p:cNvGraphicFramePr>
          <p:nvPr/>
        </p:nvGraphicFramePr>
        <p:xfrm>
          <a:off x="5257800" y="5105400"/>
          <a:ext cx="608013" cy="774700"/>
        </p:xfrm>
        <a:graphic>
          <a:graphicData uri="http://schemas.openxmlformats.org/presentationml/2006/ole">
            <p:oleObj spid="_x0000_s110603" name="Equation" r:id="rId7" imgW="139579" imgH="177646" progId="">
              <p:embed/>
            </p:oleObj>
          </a:graphicData>
        </a:graphic>
      </p:graphicFrame>
      <p:pic>
        <p:nvPicPr>
          <p:cNvPr id="33" name="Рисунок 32" descr="Угольник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2070461" flipV="1">
            <a:off x="4343400" y="3124200"/>
            <a:ext cx="14859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Рисунок 34" descr="Угольник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638800" y="5029200"/>
            <a:ext cx="22098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Рисунок 35" descr="Угольник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914400" y="3581400"/>
            <a:ext cx="22098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22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FFC000"/>
      </a:accent1>
      <a:accent2>
        <a:srgbClr val="E1D5A3"/>
      </a:accent2>
      <a:accent3>
        <a:srgbClr val="FF0000"/>
      </a:accent3>
      <a:accent4>
        <a:srgbClr val="6585CF"/>
      </a:accent4>
      <a:accent5>
        <a:srgbClr val="7E6BC9"/>
      </a:accent5>
      <a:accent6>
        <a:srgbClr val="92D050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2908</TotalTime>
  <Words>78</Words>
  <Application>Microsoft Office PowerPoint</Application>
  <PresentationFormat>Экран (4:3)</PresentationFormat>
  <Paragraphs>41</Paragraphs>
  <Slides>12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Шаблон оформления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3" baseType="lpstr">
      <vt:lpstr>Arial</vt:lpstr>
      <vt:lpstr>Lucida Sans</vt:lpstr>
      <vt:lpstr>Book Antiqua</vt:lpstr>
      <vt:lpstr>Wingdings 2</vt:lpstr>
      <vt:lpstr>Wingdings</vt:lpstr>
      <vt:lpstr>Wingdings 3</vt:lpstr>
      <vt:lpstr>Calibri</vt:lpstr>
      <vt:lpstr>Times New Roman</vt:lpstr>
      <vt:lpstr>Апекс</vt:lpstr>
      <vt:lpstr>Апекс</vt:lpstr>
      <vt:lpstr>Equation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Правило (“фонтана”)</dc:title>
  <dc:creator>pc</dc:creator>
  <cp:lastModifiedBy>артем</cp:lastModifiedBy>
  <cp:revision>309</cp:revision>
  <dcterms:modified xsi:type="dcterms:W3CDTF">2020-04-15T12:16:21Z</dcterms:modified>
</cp:coreProperties>
</file>